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slideMasters/slideMaster4.xml" ContentType="application/vnd.openxmlformats-officedocument.presentationml.slideMaster+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notesSlides/notesSlide19.xml" ContentType="application/vnd.openxmlformats-officedocument.presentationml.notesSlide+xml"/>
  <Override PartName="/ppt/diagrams/drawing1.xml" ContentType="application/vnd.ms-office.drawingml.diagramDrawing+xml"/>
  <Override PartName="/ppt/notesSlides/notesSlide48.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Layouts/slideLayout16.xml" ContentType="application/vnd.openxmlformats-officedocument.presentationml.slideLayout+xml"/>
  <Default Extension="jpeg" ContentType="image/jpeg"/>
  <Override PartName="/ppt/slideLayouts/slideLayout34.xml" ContentType="application/vnd.openxmlformats-officedocument.presentationml.slideLayout+xml"/>
  <Override PartName="/ppt/notesSlides/notesSlide37.xml" ContentType="application/vnd.openxmlformats-officedocument.presentationml.notesSlide+xml"/>
  <Override PartName="/ppt/diagrams/quickStyle1.xml" ContentType="application/vnd.openxmlformats-officedocument.drawingml.diagramStyl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Default Extension="tiff" ContentType="image/tiff"/>
  <Override PartName="/ppt/notesSlides/notesSlide1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diagrams/data1.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70" r:id="rId1"/>
    <p:sldMasterId id="2147483795" r:id="rId2"/>
    <p:sldMasterId id="2147483812" r:id="rId3"/>
    <p:sldMasterId id="2147483827" r:id="rId4"/>
  </p:sldMasterIdLst>
  <p:notesMasterIdLst>
    <p:notesMasterId r:id="rId70"/>
  </p:notesMasterIdLst>
  <p:handoutMasterIdLst>
    <p:handoutMasterId r:id="rId71"/>
  </p:handoutMasterIdLst>
  <p:sldIdLst>
    <p:sldId id="663" r:id="rId5"/>
    <p:sldId id="665" r:id="rId6"/>
    <p:sldId id="667" r:id="rId7"/>
    <p:sldId id="668" r:id="rId8"/>
    <p:sldId id="453" r:id="rId9"/>
    <p:sldId id="588" r:id="rId10"/>
    <p:sldId id="600" r:id="rId11"/>
    <p:sldId id="477" r:id="rId12"/>
    <p:sldId id="666" r:id="rId13"/>
    <p:sldId id="558" r:id="rId14"/>
    <p:sldId id="619" r:id="rId15"/>
    <p:sldId id="569" r:id="rId16"/>
    <p:sldId id="620" r:id="rId17"/>
    <p:sldId id="621" r:id="rId18"/>
    <p:sldId id="658" r:id="rId19"/>
    <p:sldId id="622" r:id="rId20"/>
    <p:sldId id="623" r:id="rId21"/>
    <p:sldId id="659" r:id="rId22"/>
    <p:sldId id="559" r:id="rId23"/>
    <p:sldId id="634" r:id="rId24"/>
    <p:sldId id="616" r:id="rId25"/>
    <p:sldId id="546" r:id="rId26"/>
    <p:sldId id="547" r:id="rId27"/>
    <p:sldId id="548" r:id="rId28"/>
    <p:sldId id="550" r:id="rId29"/>
    <p:sldId id="578" r:id="rId30"/>
    <p:sldId id="551" r:id="rId31"/>
    <p:sldId id="581" r:id="rId32"/>
    <p:sldId id="552" r:id="rId33"/>
    <p:sldId id="553" r:id="rId34"/>
    <p:sldId id="617" r:id="rId35"/>
    <p:sldId id="560" r:id="rId36"/>
    <p:sldId id="627" r:id="rId37"/>
    <p:sldId id="564" r:id="rId38"/>
    <p:sldId id="661" r:id="rId39"/>
    <p:sldId id="562" r:id="rId40"/>
    <p:sldId id="584" r:id="rId41"/>
    <p:sldId id="586" r:id="rId42"/>
    <p:sldId id="596" r:id="rId43"/>
    <p:sldId id="597" r:id="rId44"/>
    <p:sldId id="614" r:id="rId45"/>
    <p:sldId id="565" r:id="rId46"/>
    <p:sldId id="633" r:id="rId47"/>
    <p:sldId id="636" r:id="rId48"/>
    <p:sldId id="587" r:id="rId49"/>
    <p:sldId id="561" r:id="rId50"/>
    <p:sldId id="660" r:id="rId51"/>
    <p:sldId id="626" r:id="rId52"/>
    <p:sldId id="583" r:id="rId53"/>
    <p:sldId id="595" r:id="rId54"/>
    <p:sldId id="615" r:id="rId55"/>
    <p:sldId id="599" r:id="rId56"/>
    <p:sldId id="592" r:id="rId57"/>
    <p:sldId id="618" r:id="rId58"/>
    <p:sldId id="566" r:id="rId59"/>
    <p:sldId id="567" r:id="rId60"/>
    <p:sldId id="608" r:id="rId61"/>
    <p:sldId id="598" r:id="rId62"/>
    <p:sldId id="628" r:id="rId63"/>
    <p:sldId id="632" r:id="rId64"/>
    <p:sldId id="629" r:id="rId65"/>
    <p:sldId id="630" r:id="rId66"/>
    <p:sldId id="669" r:id="rId67"/>
    <p:sldId id="648" r:id="rId68"/>
    <p:sldId id="649" r:id="rId69"/>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clrMru>
    <a:srgbClr val="4D4D4D"/>
    <a:srgbClr val="000000"/>
    <a:srgbClr val="0B8DC3"/>
    <a:srgbClr val="5B2D89"/>
    <a:srgbClr val="FF0000"/>
    <a:srgbClr val="CCECFF"/>
    <a:srgbClr val="A50021"/>
    <a:srgbClr val="339966"/>
    <a:srgbClr val="EAEAEA"/>
    <a:srgbClr val="008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9" autoAdjust="0"/>
    <p:restoredTop sz="86429" autoAdjust="0"/>
  </p:normalViewPr>
  <p:slideViewPr>
    <p:cSldViewPr>
      <p:cViewPr varScale="1">
        <p:scale>
          <a:sx n="80" d="100"/>
          <a:sy n="80" d="100"/>
        </p:scale>
        <p:origin x="-1080" y="-78"/>
      </p:cViewPr>
      <p:guideLst>
        <p:guide orient="horz" pos="2160"/>
        <p:guide pos="2880"/>
      </p:guideLst>
    </p:cSldViewPr>
  </p:slideViewPr>
  <p:outlineViewPr>
    <p:cViewPr>
      <p:scale>
        <a:sx n="25" d="100"/>
        <a:sy n="25" d="100"/>
      </p:scale>
      <p:origin x="0" y="4776"/>
    </p:cViewPr>
  </p:outlineViewPr>
  <p:notesTextViewPr>
    <p:cViewPr>
      <p:scale>
        <a:sx n="150" d="100"/>
        <a:sy n="150" d="100"/>
      </p:scale>
      <p:origin x="0" y="0"/>
    </p:cViewPr>
  </p:notesTextViewPr>
  <p:sorterViewPr>
    <p:cViewPr>
      <p:scale>
        <a:sx n="100" d="100"/>
        <a:sy n="100" d="100"/>
      </p:scale>
      <p:origin x="0" y="12732"/>
    </p:cViewPr>
  </p:sorterViewPr>
  <p:notesViewPr>
    <p:cSldViewPr>
      <p:cViewPr>
        <p:scale>
          <a:sx n="100" d="100"/>
          <a:sy n="100" d="100"/>
        </p:scale>
        <p:origin x="-1842" y="396"/>
      </p:cViewPr>
      <p:guideLst>
        <p:guide orient="horz" pos="2929"/>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 Type="http://schemas.openxmlformats.org/officeDocument/2006/relationships/slide" Target="slides/slide3.xml"/><Relationship Id="rId71"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presProps" Target="presProps.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979139-29F9-4D04-9F62-247A42315D05}"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E1F84E7A-FC0A-4B26-ADF1-8EB8462E6397}">
      <dgm:prSet phldrT="[Text]" custT="1"/>
      <dgm:spPr/>
      <dgm:t>
        <a:bodyPr/>
        <a:lstStyle/>
        <a:p>
          <a:pPr algn="l"/>
          <a:r>
            <a:rPr lang="en-US" sz="1600" b="1" dirty="0" smtClean="0">
              <a:latin typeface="Tahoma" pitchFamily="34" charset="0"/>
              <a:cs typeface="Tahoma" pitchFamily="34" charset="0"/>
            </a:rPr>
            <a:t>FCOI REPORT (within 60 days)</a:t>
          </a:r>
          <a:endParaRPr lang="en-US" sz="1600" b="1" dirty="0">
            <a:latin typeface="Tahoma" pitchFamily="34" charset="0"/>
            <a:cs typeface="Tahoma" pitchFamily="34" charset="0"/>
          </a:endParaRPr>
        </a:p>
      </dgm:t>
    </dgm:pt>
    <dgm:pt modelId="{4283B530-3E3F-478A-BD26-DF4CB76BE888}" type="parTrans" cxnId="{53F92AB6-2596-4989-9FB0-3E89AC7F9135}">
      <dgm:prSet/>
      <dgm:spPr/>
      <dgm:t>
        <a:bodyPr/>
        <a:lstStyle/>
        <a:p>
          <a:pPr algn="l"/>
          <a:endParaRPr lang="en-US"/>
        </a:p>
      </dgm:t>
    </dgm:pt>
    <dgm:pt modelId="{BEAAD7CA-3F72-4E55-8F35-997DC334E8F1}" type="sibTrans" cxnId="{53F92AB6-2596-4989-9FB0-3E89AC7F9135}">
      <dgm:prSet/>
      <dgm:spPr/>
      <dgm:t>
        <a:bodyPr/>
        <a:lstStyle/>
        <a:p>
          <a:pPr algn="l"/>
          <a:endParaRPr lang="en-US"/>
        </a:p>
      </dgm:t>
    </dgm:pt>
    <dgm:pt modelId="{BDA61981-F54A-4BF3-B1C1-748E9D94C2F8}">
      <dgm:prSet phldrT="[Text]" custT="1"/>
      <dgm:spPr/>
      <dgm:t>
        <a:bodyPr/>
        <a:lstStyle/>
        <a:p>
          <a:pPr algn="l"/>
          <a:r>
            <a:rPr lang="en-US" sz="1600" dirty="0" smtClean="0">
              <a:latin typeface="Tahoma" pitchFamily="34" charset="0"/>
              <a:cs typeface="Tahoma" pitchFamily="34" charset="0"/>
            </a:rPr>
            <a:t>Whenever an Institution identifies an SFI that was not disclosed, identified, reviewed or managed in a timely manner, the designated official(s) shall within 60 days review and make the determination of an FCOI and report the FCOI, if it exists, to the PHS/NIH.</a:t>
          </a:r>
          <a:endParaRPr lang="en-US" sz="1600" dirty="0">
            <a:latin typeface="Tahoma" pitchFamily="34" charset="0"/>
            <a:cs typeface="Tahoma" pitchFamily="34" charset="0"/>
          </a:endParaRPr>
        </a:p>
      </dgm:t>
    </dgm:pt>
    <dgm:pt modelId="{02B16966-9F23-49F6-A25F-423DF8A46676}" type="parTrans" cxnId="{1E4D2199-BADD-4FB3-ADE7-518FA21DC583}">
      <dgm:prSet/>
      <dgm:spPr/>
      <dgm:t>
        <a:bodyPr/>
        <a:lstStyle/>
        <a:p>
          <a:pPr algn="l"/>
          <a:endParaRPr lang="en-US"/>
        </a:p>
      </dgm:t>
    </dgm:pt>
    <dgm:pt modelId="{DDADC1C9-586C-408E-9E71-80E51A15A5C3}" type="sibTrans" cxnId="{1E4D2199-BADD-4FB3-ADE7-518FA21DC583}">
      <dgm:prSet/>
      <dgm:spPr/>
      <dgm:t>
        <a:bodyPr/>
        <a:lstStyle/>
        <a:p>
          <a:pPr algn="l"/>
          <a:endParaRPr lang="en-US"/>
        </a:p>
      </dgm:t>
    </dgm:pt>
    <dgm:pt modelId="{EB69AB64-9565-45CC-9BF8-A861470FB289}">
      <dgm:prSet phldrT="[Text]" custT="1"/>
      <dgm:spPr/>
      <dgm:t>
        <a:bodyPr/>
        <a:lstStyle/>
        <a:p>
          <a:pPr algn="l"/>
          <a:r>
            <a:rPr lang="en-US" sz="1600" b="1" dirty="0" smtClean="0">
              <a:latin typeface="Tahoma" pitchFamily="34" charset="0"/>
              <a:cs typeface="Tahoma" pitchFamily="34" charset="0"/>
            </a:rPr>
            <a:t>RETROSPECTIVE REVIEW (to determine bias)</a:t>
          </a:r>
          <a:endParaRPr lang="en-US" sz="1600" b="1" dirty="0">
            <a:latin typeface="Tahoma" pitchFamily="34" charset="0"/>
            <a:cs typeface="Tahoma" pitchFamily="34" charset="0"/>
          </a:endParaRPr>
        </a:p>
      </dgm:t>
    </dgm:pt>
    <dgm:pt modelId="{52DDEE0B-E429-42DF-A67E-1B009A80B74B}" type="parTrans" cxnId="{FEE75B1E-27D7-48F3-9481-FEBF28E8D0F8}">
      <dgm:prSet/>
      <dgm:spPr/>
      <dgm:t>
        <a:bodyPr/>
        <a:lstStyle/>
        <a:p>
          <a:pPr algn="l"/>
          <a:endParaRPr lang="en-US"/>
        </a:p>
      </dgm:t>
    </dgm:pt>
    <dgm:pt modelId="{1F6F251D-7170-41D9-8FB6-814825AF5A46}" type="sibTrans" cxnId="{FEE75B1E-27D7-48F3-9481-FEBF28E8D0F8}">
      <dgm:prSet/>
      <dgm:spPr/>
      <dgm:t>
        <a:bodyPr/>
        <a:lstStyle/>
        <a:p>
          <a:pPr algn="l"/>
          <a:endParaRPr lang="en-US"/>
        </a:p>
      </dgm:t>
    </dgm:pt>
    <dgm:pt modelId="{61E4AC9F-6653-45A8-B763-458EED8056DB}">
      <dgm:prSet phldrT="[Text]" custT="1"/>
      <dgm:spPr/>
      <dgm:t>
        <a:bodyPr/>
        <a:lstStyle/>
        <a:p>
          <a:pPr algn="l"/>
          <a:r>
            <a:rPr lang="en-US" sz="1600" dirty="0" smtClean="0">
              <a:latin typeface="Tahoma" pitchFamily="34" charset="0"/>
              <a:cs typeface="Tahoma" pitchFamily="34" charset="0"/>
            </a:rPr>
            <a:t> If an FCOI exists, complete and document a retrospective review within 120 days of the Institution’s determination of noncompliance.  Implement, on at least an interim basis, a management plan that shall specify the actions that have been, and will be, taken to manage the FCOI going forward.</a:t>
          </a:r>
          <a:endParaRPr lang="en-US" sz="1600" dirty="0">
            <a:latin typeface="Tahoma" pitchFamily="34" charset="0"/>
            <a:cs typeface="Tahoma" pitchFamily="34" charset="0"/>
          </a:endParaRPr>
        </a:p>
      </dgm:t>
    </dgm:pt>
    <dgm:pt modelId="{A0C42229-8E75-484A-A0EA-AFDDB0688A53}" type="parTrans" cxnId="{E601146E-9ADD-457E-8201-7E8D04BEF93A}">
      <dgm:prSet/>
      <dgm:spPr/>
      <dgm:t>
        <a:bodyPr/>
        <a:lstStyle/>
        <a:p>
          <a:pPr algn="l"/>
          <a:endParaRPr lang="en-US"/>
        </a:p>
      </dgm:t>
    </dgm:pt>
    <dgm:pt modelId="{5DE1B233-84D9-45F6-9679-7C7704996B40}" type="sibTrans" cxnId="{E601146E-9ADD-457E-8201-7E8D04BEF93A}">
      <dgm:prSet/>
      <dgm:spPr/>
      <dgm:t>
        <a:bodyPr/>
        <a:lstStyle/>
        <a:p>
          <a:pPr algn="l"/>
          <a:endParaRPr lang="en-US"/>
        </a:p>
      </dgm:t>
    </dgm:pt>
    <dgm:pt modelId="{75DEE27D-5517-463E-B068-797DEFFDD0B5}">
      <dgm:prSet phldrT="[Text]" custT="1"/>
      <dgm:spPr/>
      <dgm:t>
        <a:bodyPr/>
        <a:lstStyle/>
        <a:p>
          <a:pPr algn="l"/>
          <a:r>
            <a:rPr lang="en-US" sz="1600" b="1" dirty="0" smtClean="0">
              <a:latin typeface="Tahoma" pitchFamily="34" charset="0"/>
              <a:cs typeface="Tahoma" pitchFamily="34" charset="0"/>
            </a:rPr>
            <a:t>UPDATE/REVISE FCOI REPORT (following retrospective review)</a:t>
          </a:r>
          <a:endParaRPr lang="en-US" sz="1600" b="1" dirty="0">
            <a:latin typeface="Tahoma" pitchFamily="34" charset="0"/>
            <a:cs typeface="Tahoma" pitchFamily="34" charset="0"/>
          </a:endParaRPr>
        </a:p>
      </dgm:t>
    </dgm:pt>
    <dgm:pt modelId="{87B313AF-CFB4-4258-AD8B-5E65C9E76736}" type="parTrans" cxnId="{9A118E8A-36C0-4820-B91E-01582461B10A}">
      <dgm:prSet/>
      <dgm:spPr/>
      <dgm:t>
        <a:bodyPr/>
        <a:lstStyle/>
        <a:p>
          <a:pPr algn="l"/>
          <a:endParaRPr lang="en-US"/>
        </a:p>
      </dgm:t>
    </dgm:pt>
    <dgm:pt modelId="{31B082CD-A63C-49F4-BBFF-02B75395837F}" type="sibTrans" cxnId="{9A118E8A-36C0-4820-B91E-01582461B10A}">
      <dgm:prSet/>
      <dgm:spPr/>
      <dgm:t>
        <a:bodyPr/>
        <a:lstStyle/>
        <a:p>
          <a:pPr algn="l"/>
          <a:endParaRPr lang="en-US"/>
        </a:p>
      </dgm:t>
    </dgm:pt>
    <dgm:pt modelId="{9B40EF55-200A-466D-8925-A107FB87974C}">
      <dgm:prSet phldrT="[Text]" custT="1"/>
      <dgm:spPr/>
      <dgm:t>
        <a:bodyPr/>
        <a:lstStyle/>
        <a:p>
          <a:pPr algn="l"/>
          <a:r>
            <a:rPr lang="en-US" sz="1600" dirty="0" smtClean="0">
              <a:latin typeface="Tahoma" pitchFamily="34" charset="0"/>
              <a:cs typeface="Tahoma" pitchFamily="34" charset="0"/>
            </a:rPr>
            <a:t>If applicable, update existing FCOI report to specify the actions that have been, and will be, taken to manage the FCOI going forward.</a:t>
          </a:r>
          <a:endParaRPr lang="en-US" sz="1600" dirty="0">
            <a:latin typeface="Tahoma" pitchFamily="34" charset="0"/>
            <a:cs typeface="Tahoma" pitchFamily="34" charset="0"/>
          </a:endParaRPr>
        </a:p>
      </dgm:t>
    </dgm:pt>
    <dgm:pt modelId="{DCB58FEB-ABDC-4521-9E47-F11658E77D5E}" type="parTrans" cxnId="{BD67D4CC-7BDE-4C56-AC07-FFE66B0539BD}">
      <dgm:prSet/>
      <dgm:spPr/>
      <dgm:t>
        <a:bodyPr/>
        <a:lstStyle/>
        <a:p>
          <a:pPr algn="l"/>
          <a:endParaRPr lang="en-US"/>
        </a:p>
      </dgm:t>
    </dgm:pt>
    <dgm:pt modelId="{050F5938-FC6A-4E9F-87B2-4694939F8CEE}" type="sibTrans" cxnId="{BD67D4CC-7BDE-4C56-AC07-FFE66B0539BD}">
      <dgm:prSet/>
      <dgm:spPr/>
      <dgm:t>
        <a:bodyPr/>
        <a:lstStyle/>
        <a:p>
          <a:pPr algn="l"/>
          <a:endParaRPr lang="en-US"/>
        </a:p>
      </dgm:t>
    </dgm:pt>
    <dgm:pt modelId="{FED47D93-D7A8-4F45-87F5-13176F8ABF89}">
      <dgm:prSet custT="1"/>
      <dgm:spPr/>
      <dgm:t>
        <a:bodyPr/>
        <a:lstStyle/>
        <a:p>
          <a:pPr algn="l"/>
          <a:r>
            <a:rPr lang="en-US" sz="1600" b="1" dirty="0" smtClean="0">
              <a:latin typeface="Tahoma" pitchFamily="34" charset="0"/>
              <a:cs typeface="Tahoma" pitchFamily="34" charset="0"/>
            </a:rPr>
            <a:t> REPORT (promptly after retrospective review)</a:t>
          </a:r>
          <a:endParaRPr lang="en-US" sz="1600" b="1" dirty="0">
            <a:latin typeface="Tahoma" pitchFamily="34" charset="0"/>
            <a:cs typeface="Tahoma" pitchFamily="34" charset="0"/>
          </a:endParaRPr>
        </a:p>
      </dgm:t>
    </dgm:pt>
    <dgm:pt modelId="{6922E13E-0FC1-41AD-8985-F8B5E3358951}" type="parTrans" cxnId="{7F8BEBB6-2E5D-4458-8B82-3168B7475516}">
      <dgm:prSet/>
      <dgm:spPr/>
      <dgm:t>
        <a:bodyPr/>
        <a:lstStyle/>
        <a:p>
          <a:pPr algn="l"/>
          <a:endParaRPr lang="en-US"/>
        </a:p>
      </dgm:t>
    </dgm:pt>
    <dgm:pt modelId="{60C86BBF-7500-4A1E-9DCB-70B66DE19E97}" type="sibTrans" cxnId="{7F8BEBB6-2E5D-4458-8B82-3168B7475516}">
      <dgm:prSet/>
      <dgm:spPr/>
      <dgm:t>
        <a:bodyPr/>
        <a:lstStyle/>
        <a:p>
          <a:pPr algn="l"/>
          <a:endParaRPr lang="en-US"/>
        </a:p>
      </dgm:t>
    </dgm:pt>
    <dgm:pt modelId="{009BEAC0-127C-4E70-BF06-8FC6FAA23183}">
      <dgm:prSet phldrT="[Text]" custT="1"/>
      <dgm:spPr/>
      <dgm:t>
        <a:bodyPr/>
        <a:lstStyle/>
        <a:p>
          <a:pPr algn="l"/>
          <a:r>
            <a:rPr lang="en-US" sz="1600" dirty="0" smtClean="0">
              <a:latin typeface="Tahoma" pitchFamily="34" charset="0"/>
              <a:cs typeface="Tahoma" pitchFamily="34" charset="0"/>
            </a:rPr>
            <a:t>If bias is found, notify NIH promptly</a:t>
          </a:r>
          <a:endParaRPr lang="en-US" sz="1600" dirty="0">
            <a:latin typeface="Tahoma" pitchFamily="34" charset="0"/>
            <a:cs typeface="Tahoma" pitchFamily="34" charset="0"/>
          </a:endParaRPr>
        </a:p>
      </dgm:t>
    </dgm:pt>
    <dgm:pt modelId="{3EB7CBDE-154C-4BF6-9B36-9CB8FD06A217}" type="parTrans" cxnId="{3619BCB5-33D0-4EDF-99C0-138A1AF0CBFC}">
      <dgm:prSet/>
      <dgm:spPr/>
      <dgm:t>
        <a:bodyPr/>
        <a:lstStyle/>
        <a:p>
          <a:pPr algn="l"/>
          <a:endParaRPr lang="en-US"/>
        </a:p>
      </dgm:t>
    </dgm:pt>
    <dgm:pt modelId="{6051DFEC-AAC5-4BF1-9D2C-D8502EC745B7}" type="sibTrans" cxnId="{3619BCB5-33D0-4EDF-99C0-138A1AF0CBFC}">
      <dgm:prSet/>
      <dgm:spPr/>
      <dgm:t>
        <a:bodyPr/>
        <a:lstStyle/>
        <a:p>
          <a:pPr algn="l"/>
          <a:endParaRPr lang="en-US"/>
        </a:p>
      </dgm:t>
    </dgm:pt>
    <dgm:pt modelId="{EB2F58C1-E782-44A8-B5A7-DEDE54DD49F7}">
      <dgm:prSet phldrT="[Text]" custT="1"/>
      <dgm:spPr/>
      <dgm:t>
        <a:bodyPr/>
        <a:lstStyle/>
        <a:p>
          <a:pPr algn="l"/>
          <a:r>
            <a:rPr lang="en-US" sz="1600" dirty="0" smtClean="0">
              <a:latin typeface="Tahoma" pitchFamily="34" charset="0"/>
              <a:cs typeface="Tahoma" pitchFamily="34" charset="0"/>
            </a:rPr>
            <a:t>Submit a Mitigation Report through FCOI Module</a:t>
          </a:r>
          <a:endParaRPr lang="en-US" sz="1600" dirty="0">
            <a:latin typeface="Tahoma" pitchFamily="34" charset="0"/>
            <a:cs typeface="Tahoma" pitchFamily="34" charset="0"/>
          </a:endParaRPr>
        </a:p>
      </dgm:t>
    </dgm:pt>
    <dgm:pt modelId="{D8B903D5-A942-40C0-9865-6C2B53498BCF}" type="parTrans" cxnId="{7D627A05-B753-4FE0-A554-DBDA689CB044}">
      <dgm:prSet/>
      <dgm:spPr/>
      <dgm:t>
        <a:bodyPr/>
        <a:lstStyle/>
        <a:p>
          <a:pPr algn="l"/>
          <a:endParaRPr lang="en-US"/>
        </a:p>
      </dgm:t>
    </dgm:pt>
    <dgm:pt modelId="{7E7884BF-A8C6-4BE6-A6AD-CB9AC7FBC89F}" type="sibTrans" cxnId="{7D627A05-B753-4FE0-A554-DBDA689CB044}">
      <dgm:prSet/>
      <dgm:spPr/>
      <dgm:t>
        <a:bodyPr/>
        <a:lstStyle/>
        <a:p>
          <a:pPr algn="l"/>
          <a:endParaRPr lang="en-US"/>
        </a:p>
      </dgm:t>
    </dgm:pt>
    <dgm:pt modelId="{6F43AA79-FD11-4777-8DBB-A9091B588CF5}">
      <dgm:prSet custT="1"/>
      <dgm:spPr/>
      <dgm:t>
        <a:bodyPr/>
        <a:lstStyle/>
        <a:p>
          <a:pPr algn="l"/>
          <a:r>
            <a:rPr lang="en-US" sz="1600" b="1" dirty="0" smtClean="0">
              <a:latin typeface="Tahoma" pitchFamily="34" charset="0"/>
              <a:cs typeface="Tahoma" pitchFamily="34" charset="0"/>
            </a:rPr>
            <a:t>ANNUAL FCOI </a:t>
          </a:r>
          <a:endParaRPr lang="en-US" sz="1600" b="1" dirty="0">
            <a:latin typeface="Tahoma" pitchFamily="34" charset="0"/>
            <a:cs typeface="Tahoma" pitchFamily="34" charset="0"/>
          </a:endParaRPr>
        </a:p>
      </dgm:t>
    </dgm:pt>
    <dgm:pt modelId="{4A259362-D8B0-4D19-BC22-4B38154C1F5A}" type="parTrans" cxnId="{C9EA478B-13FA-4268-98FE-4BD4AACBB241}">
      <dgm:prSet/>
      <dgm:spPr/>
      <dgm:t>
        <a:bodyPr/>
        <a:lstStyle/>
        <a:p>
          <a:pPr algn="l"/>
          <a:endParaRPr lang="en-US"/>
        </a:p>
      </dgm:t>
    </dgm:pt>
    <dgm:pt modelId="{F37BD18B-3AE3-4F8E-B7B6-9EE3FB54597F}" type="sibTrans" cxnId="{C9EA478B-13FA-4268-98FE-4BD4AACBB241}">
      <dgm:prSet/>
      <dgm:spPr/>
      <dgm:t>
        <a:bodyPr/>
        <a:lstStyle/>
        <a:p>
          <a:pPr algn="l"/>
          <a:endParaRPr lang="en-US"/>
        </a:p>
      </dgm:t>
    </dgm:pt>
    <dgm:pt modelId="{ECC36544-F8A4-4491-BB11-C9ECE88D1C6B}">
      <dgm:prSet phldrT="[Text]" custT="1"/>
      <dgm:spPr/>
      <dgm:t>
        <a:bodyPr/>
        <a:lstStyle/>
        <a:p>
          <a:pPr algn="l"/>
          <a:r>
            <a:rPr lang="en-US" sz="1600" dirty="0" smtClean="0">
              <a:latin typeface="Tahoma" pitchFamily="34" charset="0"/>
              <a:cs typeface="Tahoma" pitchFamily="34" charset="0"/>
            </a:rPr>
            <a:t>Submit annual FCOI report thereafter</a:t>
          </a:r>
          <a:endParaRPr lang="en-US" sz="1600" dirty="0">
            <a:latin typeface="Tahoma" pitchFamily="34" charset="0"/>
            <a:cs typeface="Tahoma" pitchFamily="34" charset="0"/>
          </a:endParaRPr>
        </a:p>
      </dgm:t>
    </dgm:pt>
    <dgm:pt modelId="{EAFC8767-C4C7-4249-8CF8-243B0FA45CFD}" type="parTrans" cxnId="{C1B79590-6D25-4E21-86D9-291ED6077734}">
      <dgm:prSet/>
      <dgm:spPr/>
      <dgm:t>
        <a:bodyPr/>
        <a:lstStyle/>
        <a:p>
          <a:pPr algn="l"/>
          <a:endParaRPr lang="en-US"/>
        </a:p>
      </dgm:t>
    </dgm:pt>
    <dgm:pt modelId="{DA4CD9B6-7D60-4163-BBD0-303A6B9777D2}" type="sibTrans" cxnId="{C1B79590-6D25-4E21-86D9-291ED6077734}">
      <dgm:prSet/>
      <dgm:spPr/>
      <dgm:t>
        <a:bodyPr/>
        <a:lstStyle/>
        <a:p>
          <a:pPr algn="l"/>
          <a:endParaRPr lang="en-US"/>
        </a:p>
      </dgm:t>
    </dgm:pt>
    <dgm:pt modelId="{A2B3C0F7-2827-4A01-BD8A-B1D05FF5CFB7}" type="pres">
      <dgm:prSet presAssocID="{93979139-29F9-4D04-9F62-247A42315D05}" presName="linear" presStyleCnt="0">
        <dgm:presLayoutVars>
          <dgm:dir/>
          <dgm:animLvl val="lvl"/>
          <dgm:resizeHandles val="exact"/>
        </dgm:presLayoutVars>
      </dgm:prSet>
      <dgm:spPr/>
      <dgm:t>
        <a:bodyPr/>
        <a:lstStyle/>
        <a:p>
          <a:endParaRPr lang="en-US"/>
        </a:p>
      </dgm:t>
    </dgm:pt>
    <dgm:pt modelId="{0B9A680A-1EF0-46F1-B331-0FDE343D17CA}" type="pres">
      <dgm:prSet presAssocID="{E1F84E7A-FC0A-4B26-ADF1-8EB8462E6397}" presName="parentLin" presStyleCnt="0"/>
      <dgm:spPr/>
    </dgm:pt>
    <dgm:pt modelId="{B05598C6-B0F4-4252-9ECB-31DD928303C3}" type="pres">
      <dgm:prSet presAssocID="{E1F84E7A-FC0A-4B26-ADF1-8EB8462E6397}" presName="parentLeftMargin" presStyleLbl="node1" presStyleIdx="0" presStyleCnt="5"/>
      <dgm:spPr/>
      <dgm:t>
        <a:bodyPr/>
        <a:lstStyle/>
        <a:p>
          <a:endParaRPr lang="en-US"/>
        </a:p>
      </dgm:t>
    </dgm:pt>
    <dgm:pt modelId="{113FBED2-423F-453D-BCB6-067CDF9A2370}" type="pres">
      <dgm:prSet presAssocID="{E1F84E7A-FC0A-4B26-ADF1-8EB8462E6397}" presName="parentText" presStyleLbl="node1" presStyleIdx="0" presStyleCnt="5" custScaleX="131453" custScaleY="175991" custLinFactNeighborX="-25926">
        <dgm:presLayoutVars>
          <dgm:chMax val="0"/>
          <dgm:bulletEnabled val="1"/>
        </dgm:presLayoutVars>
      </dgm:prSet>
      <dgm:spPr/>
      <dgm:t>
        <a:bodyPr/>
        <a:lstStyle/>
        <a:p>
          <a:endParaRPr lang="en-US"/>
        </a:p>
      </dgm:t>
    </dgm:pt>
    <dgm:pt modelId="{717026CB-ACDB-406A-9FF1-4365E86C36E1}" type="pres">
      <dgm:prSet presAssocID="{E1F84E7A-FC0A-4B26-ADF1-8EB8462E6397}" presName="negativeSpace" presStyleCnt="0"/>
      <dgm:spPr/>
    </dgm:pt>
    <dgm:pt modelId="{B0034F81-1FEF-4D31-90A1-1902B684FCE6}" type="pres">
      <dgm:prSet presAssocID="{E1F84E7A-FC0A-4B26-ADF1-8EB8462E6397}" presName="childText" presStyleLbl="conFgAcc1" presStyleIdx="0" presStyleCnt="5">
        <dgm:presLayoutVars>
          <dgm:bulletEnabled val="1"/>
        </dgm:presLayoutVars>
      </dgm:prSet>
      <dgm:spPr/>
      <dgm:t>
        <a:bodyPr/>
        <a:lstStyle/>
        <a:p>
          <a:endParaRPr lang="en-US"/>
        </a:p>
      </dgm:t>
    </dgm:pt>
    <dgm:pt modelId="{5D983A2B-2C80-44DE-87C4-D1BA1FA274FD}" type="pres">
      <dgm:prSet presAssocID="{BEAAD7CA-3F72-4E55-8F35-997DC334E8F1}" presName="spaceBetweenRectangles" presStyleCnt="0"/>
      <dgm:spPr/>
    </dgm:pt>
    <dgm:pt modelId="{D23F5DB9-6DF4-4467-8B24-A367F8B19233}" type="pres">
      <dgm:prSet presAssocID="{EB69AB64-9565-45CC-9BF8-A861470FB289}" presName="parentLin" presStyleCnt="0"/>
      <dgm:spPr/>
    </dgm:pt>
    <dgm:pt modelId="{B9AAC3E8-9020-4962-8747-7737D571C7EA}" type="pres">
      <dgm:prSet presAssocID="{EB69AB64-9565-45CC-9BF8-A861470FB289}" presName="parentLeftMargin" presStyleLbl="node1" presStyleIdx="0" presStyleCnt="5"/>
      <dgm:spPr/>
      <dgm:t>
        <a:bodyPr/>
        <a:lstStyle/>
        <a:p>
          <a:endParaRPr lang="en-US"/>
        </a:p>
      </dgm:t>
    </dgm:pt>
    <dgm:pt modelId="{A7ED29C1-A268-4C40-A9F1-05D0F1E80DB8}" type="pres">
      <dgm:prSet presAssocID="{EB69AB64-9565-45CC-9BF8-A861470FB289}" presName="parentText" presStyleLbl="node1" presStyleIdx="1" presStyleCnt="5" custScaleX="131551" custScaleY="229466" custLinFactNeighborX="-37037" custLinFactNeighborY="-16223">
        <dgm:presLayoutVars>
          <dgm:chMax val="0"/>
          <dgm:bulletEnabled val="1"/>
        </dgm:presLayoutVars>
      </dgm:prSet>
      <dgm:spPr/>
      <dgm:t>
        <a:bodyPr/>
        <a:lstStyle/>
        <a:p>
          <a:endParaRPr lang="en-US"/>
        </a:p>
      </dgm:t>
    </dgm:pt>
    <dgm:pt modelId="{0C343CFB-C9F5-43E4-BC81-D2E74D14B747}" type="pres">
      <dgm:prSet presAssocID="{EB69AB64-9565-45CC-9BF8-A861470FB289}" presName="negativeSpace" presStyleCnt="0"/>
      <dgm:spPr/>
    </dgm:pt>
    <dgm:pt modelId="{6C2D2EC8-CCA7-4EAF-8D30-66DABA55EA86}" type="pres">
      <dgm:prSet presAssocID="{EB69AB64-9565-45CC-9BF8-A861470FB289}" presName="childText" presStyleLbl="conFgAcc1" presStyleIdx="1" presStyleCnt="5">
        <dgm:presLayoutVars>
          <dgm:bulletEnabled val="1"/>
        </dgm:presLayoutVars>
      </dgm:prSet>
      <dgm:spPr/>
      <dgm:t>
        <a:bodyPr/>
        <a:lstStyle/>
        <a:p>
          <a:endParaRPr lang="en-US"/>
        </a:p>
      </dgm:t>
    </dgm:pt>
    <dgm:pt modelId="{6327ECEC-D17A-477F-97A4-432BBA77E097}" type="pres">
      <dgm:prSet presAssocID="{1F6F251D-7170-41D9-8FB6-814825AF5A46}" presName="spaceBetweenRectangles" presStyleCnt="0"/>
      <dgm:spPr/>
    </dgm:pt>
    <dgm:pt modelId="{5E10FD16-1571-4959-B7F7-7CBC8AEC0B07}" type="pres">
      <dgm:prSet presAssocID="{75DEE27D-5517-463E-B068-797DEFFDD0B5}" presName="parentLin" presStyleCnt="0"/>
      <dgm:spPr/>
    </dgm:pt>
    <dgm:pt modelId="{AA85737D-46A8-4E71-8E1C-FF05935DAC5A}" type="pres">
      <dgm:prSet presAssocID="{75DEE27D-5517-463E-B068-797DEFFDD0B5}" presName="parentLeftMargin" presStyleLbl="node1" presStyleIdx="1" presStyleCnt="5"/>
      <dgm:spPr/>
      <dgm:t>
        <a:bodyPr/>
        <a:lstStyle/>
        <a:p>
          <a:endParaRPr lang="en-US"/>
        </a:p>
      </dgm:t>
    </dgm:pt>
    <dgm:pt modelId="{043C324B-C335-4987-85A2-4201FD94C9AE}" type="pres">
      <dgm:prSet presAssocID="{75DEE27D-5517-463E-B068-797DEFFDD0B5}" presName="parentText" presStyleLbl="node1" presStyleIdx="2" presStyleCnt="5" custScaleX="131856" custScaleY="215955" custLinFactNeighborX="-44444" custLinFactNeighborY="-10058">
        <dgm:presLayoutVars>
          <dgm:chMax val="0"/>
          <dgm:bulletEnabled val="1"/>
        </dgm:presLayoutVars>
      </dgm:prSet>
      <dgm:spPr/>
      <dgm:t>
        <a:bodyPr/>
        <a:lstStyle/>
        <a:p>
          <a:endParaRPr lang="en-US"/>
        </a:p>
      </dgm:t>
    </dgm:pt>
    <dgm:pt modelId="{4F9B3623-50AA-4572-BA2B-D76DA5EC27A9}" type="pres">
      <dgm:prSet presAssocID="{75DEE27D-5517-463E-B068-797DEFFDD0B5}" presName="negativeSpace" presStyleCnt="0"/>
      <dgm:spPr/>
    </dgm:pt>
    <dgm:pt modelId="{D19F0B00-C69A-454B-88B4-478AD1B83FA3}" type="pres">
      <dgm:prSet presAssocID="{75DEE27D-5517-463E-B068-797DEFFDD0B5}" presName="childText" presStyleLbl="conFgAcc1" presStyleIdx="2" presStyleCnt="5" custLinFactNeighborX="-926" custLinFactNeighborY="96128">
        <dgm:presLayoutVars>
          <dgm:bulletEnabled val="1"/>
        </dgm:presLayoutVars>
      </dgm:prSet>
      <dgm:spPr/>
      <dgm:t>
        <a:bodyPr/>
        <a:lstStyle/>
        <a:p>
          <a:endParaRPr lang="en-US"/>
        </a:p>
      </dgm:t>
    </dgm:pt>
    <dgm:pt modelId="{9F0FA599-02C0-4505-A6B4-9822CC670602}" type="pres">
      <dgm:prSet presAssocID="{31B082CD-A63C-49F4-BBFF-02B75395837F}" presName="spaceBetweenRectangles" presStyleCnt="0"/>
      <dgm:spPr/>
    </dgm:pt>
    <dgm:pt modelId="{2ACCBD40-9C79-4822-8D31-E315982CD250}" type="pres">
      <dgm:prSet presAssocID="{FED47D93-D7A8-4F45-87F5-13176F8ABF89}" presName="parentLin" presStyleCnt="0"/>
      <dgm:spPr/>
    </dgm:pt>
    <dgm:pt modelId="{941B9035-F757-4864-BCF9-03C28117FFE6}" type="pres">
      <dgm:prSet presAssocID="{FED47D93-D7A8-4F45-87F5-13176F8ABF89}" presName="parentLeftMargin" presStyleLbl="node1" presStyleIdx="2" presStyleCnt="5"/>
      <dgm:spPr/>
      <dgm:t>
        <a:bodyPr/>
        <a:lstStyle/>
        <a:p>
          <a:endParaRPr lang="en-US"/>
        </a:p>
      </dgm:t>
    </dgm:pt>
    <dgm:pt modelId="{1602B19F-2B49-47EB-ABB0-71343D0AAA24}" type="pres">
      <dgm:prSet presAssocID="{FED47D93-D7A8-4F45-87F5-13176F8ABF89}" presName="parentText" presStyleLbl="node1" presStyleIdx="3" presStyleCnt="5" custScaleX="132433" custScaleY="172787" custLinFactNeighborX="-44444" custLinFactNeighborY="-25285">
        <dgm:presLayoutVars>
          <dgm:chMax val="0"/>
          <dgm:bulletEnabled val="1"/>
        </dgm:presLayoutVars>
      </dgm:prSet>
      <dgm:spPr/>
      <dgm:t>
        <a:bodyPr/>
        <a:lstStyle/>
        <a:p>
          <a:endParaRPr lang="en-US"/>
        </a:p>
      </dgm:t>
    </dgm:pt>
    <dgm:pt modelId="{10254BB1-CFB8-4B72-9F1E-ACA00745A20F}" type="pres">
      <dgm:prSet presAssocID="{FED47D93-D7A8-4F45-87F5-13176F8ABF89}" presName="negativeSpace" presStyleCnt="0"/>
      <dgm:spPr/>
    </dgm:pt>
    <dgm:pt modelId="{38B35D5A-3759-49BC-BAE1-D7D29DE771D6}" type="pres">
      <dgm:prSet presAssocID="{FED47D93-D7A8-4F45-87F5-13176F8ABF89}" presName="childText" presStyleLbl="conFgAcc1" presStyleIdx="3" presStyleCnt="5">
        <dgm:presLayoutVars>
          <dgm:bulletEnabled val="1"/>
        </dgm:presLayoutVars>
      </dgm:prSet>
      <dgm:spPr/>
      <dgm:t>
        <a:bodyPr/>
        <a:lstStyle/>
        <a:p>
          <a:endParaRPr lang="en-US"/>
        </a:p>
      </dgm:t>
    </dgm:pt>
    <dgm:pt modelId="{0F2508C4-3ABA-444E-AABE-313AC363D20D}" type="pres">
      <dgm:prSet presAssocID="{60C86BBF-7500-4A1E-9DCB-70B66DE19E97}" presName="spaceBetweenRectangles" presStyleCnt="0"/>
      <dgm:spPr/>
    </dgm:pt>
    <dgm:pt modelId="{3983243B-DBC9-4117-8A5D-421B70FAF5CC}" type="pres">
      <dgm:prSet presAssocID="{6F43AA79-FD11-4777-8DBB-A9091B588CF5}" presName="parentLin" presStyleCnt="0"/>
      <dgm:spPr/>
    </dgm:pt>
    <dgm:pt modelId="{741A4E51-C22D-4A12-A234-25635D8D21EE}" type="pres">
      <dgm:prSet presAssocID="{6F43AA79-FD11-4777-8DBB-A9091B588CF5}" presName="parentLeftMargin" presStyleLbl="node1" presStyleIdx="3" presStyleCnt="5"/>
      <dgm:spPr/>
      <dgm:t>
        <a:bodyPr/>
        <a:lstStyle/>
        <a:p>
          <a:endParaRPr lang="en-US"/>
        </a:p>
      </dgm:t>
    </dgm:pt>
    <dgm:pt modelId="{A662EA4C-39C8-49B3-A6BB-4BC770AED37B}" type="pres">
      <dgm:prSet presAssocID="{6F43AA79-FD11-4777-8DBB-A9091B588CF5}" presName="parentText" presStyleLbl="node1" presStyleIdx="4" presStyleCnt="5" custScaleX="131746" custScaleY="141800" custLinFactNeighborX="-44444" custLinFactNeighborY="-4870">
        <dgm:presLayoutVars>
          <dgm:chMax val="0"/>
          <dgm:bulletEnabled val="1"/>
        </dgm:presLayoutVars>
      </dgm:prSet>
      <dgm:spPr/>
      <dgm:t>
        <a:bodyPr/>
        <a:lstStyle/>
        <a:p>
          <a:endParaRPr lang="en-US"/>
        </a:p>
      </dgm:t>
    </dgm:pt>
    <dgm:pt modelId="{4B5AB7B1-9F7A-4742-BE73-7272595F0F21}" type="pres">
      <dgm:prSet presAssocID="{6F43AA79-FD11-4777-8DBB-A9091B588CF5}" presName="negativeSpace" presStyleCnt="0"/>
      <dgm:spPr/>
    </dgm:pt>
    <dgm:pt modelId="{25EBD6D8-D0C7-4C17-845A-4AAA52854807}" type="pres">
      <dgm:prSet presAssocID="{6F43AA79-FD11-4777-8DBB-A9091B588CF5}" presName="childText" presStyleLbl="conFgAcc1" presStyleIdx="4" presStyleCnt="5" custLinFactNeighborX="-901" custLinFactNeighborY="-12127">
        <dgm:presLayoutVars>
          <dgm:bulletEnabled val="1"/>
        </dgm:presLayoutVars>
      </dgm:prSet>
      <dgm:spPr/>
      <dgm:t>
        <a:bodyPr/>
        <a:lstStyle/>
        <a:p>
          <a:endParaRPr lang="en-US"/>
        </a:p>
      </dgm:t>
    </dgm:pt>
  </dgm:ptLst>
  <dgm:cxnLst>
    <dgm:cxn modelId="{55D64BFE-DFF6-4C40-B8DD-FE25E9D15FCB}" type="presOf" srcId="{6F43AA79-FD11-4777-8DBB-A9091B588CF5}" destId="{741A4E51-C22D-4A12-A234-25635D8D21EE}" srcOrd="0" destOrd="0" presId="urn:microsoft.com/office/officeart/2005/8/layout/list1"/>
    <dgm:cxn modelId="{7D627A05-B753-4FE0-A554-DBDA689CB044}" srcId="{FED47D93-D7A8-4F45-87F5-13176F8ABF89}" destId="{EB2F58C1-E782-44A8-B5A7-DEDE54DD49F7}" srcOrd="1" destOrd="0" parTransId="{D8B903D5-A942-40C0-9865-6C2B53498BCF}" sibTransId="{7E7884BF-A8C6-4BE6-A6AD-CB9AC7FBC89F}"/>
    <dgm:cxn modelId="{F7144D6A-8BD6-4D15-B475-C8F9AB698C0B}" type="presOf" srcId="{EB69AB64-9565-45CC-9BF8-A861470FB289}" destId="{B9AAC3E8-9020-4962-8747-7737D571C7EA}" srcOrd="0" destOrd="0" presId="urn:microsoft.com/office/officeart/2005/8/layout/list1"/>
    <dgm:cxn modelId="{DB3B123D-0725-44C5-AE79-68F3892F4F8D}" type="presOf" srcId="{009BEAC0-127C-4E70-BF06-8FC6FAA23183}" destId="{38B35D5A-3759-49BC-BAE1-D7D29DE771D6}" srcOrd="0" destOrd="0" presId="urn:microsoft.com/office/officeart/2005/8/layout/list1"/>
    <dgm:cxn modelId="{1F98A8BF-9292-4F74-AE25-26F62FF9E17D}" type="presOf" srcId="{FED47D93-D7A8-4F45-87F5-13176F8ABF89}" destId="{1602B19F-2B49-47EB-ABB0-71343D0AAA24}" srcOrd="1" destOrd="0" presId="urn:microsoft.com/office/officeart/2005/8/layout/list1"/>
    <dgm:cxn modelId="{9A118E8A-36C0-4820-B91E-01582461B10A}" srcId="{93979139-29F9-4D04-9F62-247A42315D05}" destId="{75DEE27D-5517-463E-B068-797DEFFDD0B5}" srcOrd="2" destOrd="0" parTransId="{87B313AF-CFB4-4258-AD8B-5E65C9E76736}" sibTransId="{31B082CD-A63C-49F4-BBFF-02B75395837F}"/>
    <dgm:cxn modelId="{C9EA478B-13FA-4268-98FE-4BD4AACBB241}" srcId="{93979139-29F9-4D04-9F62-247A42315D05}" destId="{6F43AA79-FD11-4777-8DBB-A9091B588CF5}" srcOrd="4" destOrd="0" parTransId="{4A259362-D8B0-4D19-BC22-4B38154C1F5A}" sibTransId="{F37BD18B-3AE3-4F8E-B7B6-9EE3FB54597F}"/>
    <dgm:cxn modelId="{C1B79590-6D25-4E21-86D9-291ED6077734}" srcId="{6F43AA79-FD11-4777-8DBB-A9091B588CF5}" destId="{ECC36544-F8A4-4491-BB11-C9ECE88D1C6B}" srcOrd="0" destOrd="0" parTransId="{EAFC8767-C4C7-4249-8CF8-243B0FA45CFD}" sibTransId="{DA4CD9B6-7D60-4163-BBD0-303A6B9777D2}"/>
    <dgm:cxn modelId="{FEE75B1E-27D7-48F3-9481-FEBF28E8D0F8}" srcId="{93979139-29F9-4D04-9F62-247A42315D05}" destId="{EB69AB64-9565-45CC-9BF8-A861470FB289}" srcOrd="1" destOrd="0" parTransId="{52DDEE0B-E429-42DF-A67E-1B009A80B74B}" sibTransId="{1F6F251D-7170-41D9-8FB6-814825AF5A46}"/>
    <dgm:cxn modelId="{2BAAF66F-CDCD-406B-8C83-9084EF390BE7}" type="presOf" srcId="{93979139-29F9-4D04-9F62-247A42315D05}" destId="{A2B3C0F7-2827-4A01-BD8A-B1D05FF5CFB7}" srcOrd="0" destOrd="0" presId="urn:microsoft.com/office/officeart/2005/8/layout/list1"/>
    <dgm:cxn modelId="{2DB28355-45FE-4655-9039-23DEF52CB037}" type="presOf" srcId="{E1F84E7A-FC0A-4B26-ADF1-8EB8462E6397}" destId="{113FBED2-423F-453D-BCB6-067CDF9A2370}" srcOrd="1" destOrd="0" presId="urn:microsoft.com/office/officeart/2005/8/layout/list1"/>
    <dgm:cxn modelId="{3619BCB5-33D0-4EDF-99C0-138A1AF0CBFC}" srcId="{FED47D93-D7A8-4F45-87F5-13176F8ABF89}" destId="{009BEAC0-127C-4E70-BF06-8FC6FAA23183}" srcOrd="0" destOrd="0" parTransId="{3EB7CBDE-154C-4BF6-9B36-9CB8FD06A217}" sibTransId="{6051DFEC-AAC5-4BF1-9D2C-D8502EC745B7}"/>
    <dgm:cxn modelId="{AC68E478-B998-4776-B12A-013AB3763290}" type="presOf" srcId="{E1F84E7A-FC0A-4B26-ADF1-8EB8462E6397}" destId="{B05598C6-B0F4-4252-9ECB-31DD928303C3}" srcOrd="0" destOrd="0" presId="urn:microsoft.com/office/officeart/2005/8/layout/list1"/>
    <dgm:cxn modelId="{7F8BEBB6-2E5D-4458-8B82-3168B7475516}" srcId="{93979139-29F9-4D04-9F62-247A42315D05}" destId="{FED47D93-D7A8-4F45-87F5-13176F8ABF89}" srcOrd="3" destOrd="0" parTransId="{6922E13E-0FC1-41AD-8985-F8B5E3358951}" sibTransId="{60C86BBF-7500-4A1E-9DCB-70B66DE19E97}"/>
    <dgm:cxn modelId="{A5253AB6-0BE2-4F20-B04E-81FC3A9C0F46}" type="presOf" srcId="{75DEE27D-5517-463E-B068-797DEFFDD0B5}" destId="{AA85737D-46A8-4E71-8E1C-FF05935DAC5A}" srcOrd="0" destOrd="0" presId="urn:microsoft.com/office/officeart/2005/8/layout/list1"/>
    <dgm:cxn modelId="{FC271DA5-E19E-4FB4-A600-CA0C2320DB77}" type="presOf" srcId="{BDA61981-F54A-4BF3-B1C1-748E9D94C2F8}" destId="{B0034F81-1FEF-4D31-90A1-1902B684FCE6}" srcOrd="0" destOrd="0" presId="urn:microsoft.com/office/officeart/2005/8/layout/list1"/>
    <dgm:cxn modelId="{0E73B197-22AE-4BDC-B405-BFADBF6D3F31}" type="presOf" srcId="{FED47D93-D7A8-4F45-87F5-13176F8ABF89}" destId="{941B9035-F757-4864-BCF9-03C28117FFE6}" srcOrd="0" destOrd="0" presId="urn:microsoft.com/office/officeart/2005/8/layout/list1"/>
    <dgm:cxn modelId="{6C6F1DBA-3E01-47E4-B609-0C0E99146B40}" type="presOf" srcId="{61E4AC9F-6653-45A8-B763-458EED8056DB}" destId="{6C2D2EC8-CCA7-4EAF-8D30-66DABA55EA86}" srcOrd="0" destOrd="0" presId="urn:microsoft.com/office/officeart/2005/8/layout/list1"/>
    <dgm:cxn modelId="{1E4D2199-BADD-4FB3-ADE7-518FA21DC583}" srcId="{E1F84E7A-FC0A-4B26-ADF1-8EB8462E6397}" destId="{BDA61981-F54A-4BF3-B1C1-748E9D94C2F8}" srcOrd="0" destOrd="0" parTransId="{02B16966-9F23-49F6-A25F-423DF8A46676}" sibTransId="{DDADC1C9-586C-408E-9E71-80E51A15A5C3}"/>
    <dgm:cxn modelId="{CADA1619-B345-4CFD-B43C-8F4BB7A5273F}" type="presOf" srcId="{EB2F58C1-E782-44A8-B5A7-DEDE54DD49F7}" destId="{38B35D5A-3759-49BC-BAE1-D7D29DE771D6}" srcOrd="0" destOrd="1" presId="urn:microsoft.com/office/officeart/2005/8/layout/list1"/>
    <dgm:cxn modelId="{AEAD7D0C-2950-4CA3-AF35-FA40405796BE}" type="presOf" srcId="{EB69AB64-9565-45CC-9BF8-A861470FB289}" destId="{A7ED29C1-A268-4C40-A9F1-05D0F1E80DB8}" srcOrd="1" destOrd="0" presId="urn:microsoft.com/office/officeart/2005/8/layout/list1"/>
    <dgm:cxn modelId="{53F92AB6-2596-4989-9FB0-3E89AC7F9135}" srcId="{93979139-29F9-4D04-9F62-247A42315D05}" destId="{E1F84E7A-FC0A-4B26-ADF1-8EB8462E6397}" srcOrd="0" destOrd="0" parTransId="{4283B530-3E3F-478A-BD26-DF4CB76BE888}" sibTransId="{BEAAD7CA-3F72-4E55-8F35-997DC334E8F1}"/>
    <dgm:cxn modelId="{BD67D4CC-7BDE-4C56-AC07-FFE66B0539BD}" srcId="{75DEE27D-5517-463E-B068-797DEFFDD0B5}" destId="{9B40EF55-200A-466D-8925-A107FB87974C}" srcOrd="0" destOrd="0" parTransId="{DCB58FEB-ABDC-4521-9E47-F11658E77D5E}" sibTransId="{050F5938-FC6A-4E9F-87B2-4694939F8CEE}"/>
    <dgm:cxn modelId="{238EB1C3-C164-4427-814B-138176CD0875}" type="presOf" srcId="{75DEE27D-5517-463E-B068-797DEFFDD0B5}" destId="{043C324B-C335-4987-85A2-4201FD94C9AE}" srcOrd="1" destOrd="0" presId="urn:microsoft.com/office/officeart/2005/8/layout/list1"/>
    <dgm:cxn modelId="{13924B4E-F952-49BB-82DB-56D9978E8A8D}" type="presOf" srcId="{ECC36544-F8A4-4491-BB11-C9ECE88D1C6B}" destId="{25EBD6D8-D0C7-4C17-845A-4AAA52854807}" srcOrd="0" destOrd="0" presId="urn:microsoft.com/office/officeart/2005/8/layout/list1"/>
    <dgm:cxn modelId="{E601146E-9ADD-457E-8201-7E8D04BEF93A}" srcId="{EB69AB64-9565-45CC-9BF8-A861470FB289}" destId="{61E4AC9F-6653-45A8-B763-458EED8056DB}" srcOrd="0" destOrd="0" parTransId="{A0C42229-8E75-484A-A0EA-AFDDB0688A53}" sibTransId="{5DE1B233-84D9-45F6-9679-7C7704996B40}"/>
    <dgm:cxn modelId="{EDE023A6-FEAF-4176-AE48-7CDE2B3F2906}" type="presOf" srcId="{9B40EF55-200A-466D-8925-A107FB87974C}" destId="{D19F0B00-C69A-454B-88B4-478AD1B83FA3}" srcOrd="0" destOrd="0" presId="urn:microsoft.com/office/officeart/2005/8/layout/list1"/>
    <dgm:cxn modelId="{2BC6A6A7-B50E-48E1-842B-121D26A50A0C}" type="presOf" srcId="{6F43AA79-FD11-4777-8DBB-A9091B588CF5}" destId="{A662EA4C-39C8-49B3-A6BB-4BC770AED37B}" srcOrd="1" destOrd="0" presId="urn:microsoft.com/office/officeart/2005/8/layout/list1"/>
    <dgm:cxn modelId="{7252613C-AF93-4ABD-BB2F-D0DC6FD4BDB0}" type="presParOf" srcId="{A2B3C0F7-2827-4A01-BD8A-B1D05FF5CFB7}" destId="{0B9A680A-1EF0-46F1-B331-0FDE343D17CA}" srcOrd="0" destOrd="0" presId="urn:microsoft.com/office/officeart/2005/8/layout/list1"/>
    <dgm:cxn modelId="{A2F2DEAF-6A50-4FE9-BE3D-AE281A744352}" type="presParOf" srcId="{0B9A680A-1EF0-46F1-B331-0FDE343D17CA}" destId="{B05598C6-B0F4-4252-9ECB-31DD928303C3}" srcOrd="0" destOrd="0" presId="urn:microsoft.com/office/officeart/2005/8/layout/list1"/>
    <dgm:cxn modelId="{EE506869-3B8D-43BE-8F90-FE5F76EB7324}" type="presParOf" srcId="{0B9A680A-1EF0-46F1-B331-0FDE343D17CA}" destId="{113FBED2-423F-453D-BCB6-067CDF9A2370}" srcOrd="1" destOrd="0" presId="urn:microsoft.com/office/officeart/2005/8/layout/list1"/>
    <dgm:cxn modelId="{4F340093-C508-4827-A103-C48D6E447591}" type="presParOf" srcId="{A2B3C0F7-2827-4A01-BD8A-B1D05FF5CFB7}" destId="{717026CB-ACDB-406A-9FF1-4365E86C36E1}" srcOrd="1" destOrd="0" presId="urn:microsoft.com/office/officeart/2005/8/layout/list1"/>
    <dgm:cxn modelId="{856652D1-91E9-4634-8645-C07E9D8A881B}" type="presParOf" srcId="{A2B3C0F7-2827-4A01-BD8A-B1D05FF5CFB7}" destId="{B0034F81-1FEF-4D31-90A1-1902B684FCE6}" srcOrd="2" destOrd="0" presId="urn:microsoft.com/office/officeart/2005/8/layout/list1"/>
    <dgm:cxn modelId="{29825B12-61B1-4423-8F42-D12E3EACD648}" type="presParOf" srcId="{A2B3C0F7-2827-4A01-BD8A-B1D05FF5CFB7}" destId="{5D983A2B-2C80-44DE-87C4-D1BA1FA274FD}" srcOrd="3" destOrd="0" presId="urn:microsoft.com/office/officeart/2005/8/layout/list1"/>
    <dgm:cxn modelId="{FA52788C-731E-40B5-A5E1-E4517FF6943A}" type="presParOf" srcId="{A2B3C0F7-2827-4A01-BD8A-B1D05FF5CFB7}" destId="{D23F5DB9-6DF4-4467-8B24-A367F8B19233}" srcOrd="4" destOrd="0" presId="urn:microsoft.com/office/officeart/2005/8/layout/list1"/>
    <dgm:cxn modelId="{84A0592B-CB9B-4965-88C9-7BBD2FA61EF6}" type="presParOf" srcId="{D23F5DB9-6DF4-4467-8B24-A367F8B19233}" destId="{B9AAC3E8-9020-4962-8747-7737D571C7EA}" srcOrd="0" destOrd="0" presId="urn:microsoft.com/office/officeart/2005/8/layout/list1"/>
    <dgm:cxn modelId="{D2A6F52A-6DF6-4FA0-AB84-1FA2674D254D}" type="presParOf" srcId="{D23F5DB9-6DF4-4467-8B24-A367F8B19233}" destId="{A7ED29C1-A268-4C40-A9F1-05D0F1E80DB8}" srcOrd="1" destOrd="0" presId="urn:microsoft.com/office/officeart/2005/8/layout/list1"/>
    <dgm:cxn modelId="{9271F0D2-832A-488A-B8BF-B5F41AFB4FCE}" type="presParOf" srcId="{A2B3C0F7-2827-4A01-BD8A-B1D05FF5CFB7}" destId="{0C343CFB-C9F5-43E4-BC81-D2E74D14B747}" srcOrd="5" destOrd="0" presId="urn:microsoft.com/office/officeart/2005/8/layout/list1"/>
    <dgm:cxn modelId="{475933E1-B4E2-4A9C-83AE-631803354621}" type="presParOf" srcId="{A2B3C0F7-2827-4A01-BD8A-B1D05FF5CFB7}" destId="{6C2D2EC8-CCA7-4EAF-8D30-66DABA55EA86}" srcOrd="6" destOrd="0" presId="urn:microsoft.com/office/officeart/2005/8/layout/list1"/>
    <dgm:cxn modelId="{A88901C7-AA24-4DAE-A1E7-6E8D17A8F9D7}" type="presParOf" srcId="{A2B3C0F7-2827-4A01-BD8A-B1D05FF5CFB7}" destId="{6327ECEC-D17A-477F-97A4-432BBA77E097}" srcOrd="7" destOrd="0" presId="urn:microsoft.com/office/officeart/2005/8/layout/list1"/>
    <dgm:cxn modelId="{3B274C42-528B-41B9-B19A-A1FBE2740EF9}" type="presParOf" srcId="{A2B3C0F7-2827-4A01-BD8A-B1D05FF5CFB7}" destId="{5E10FD16-1571-4959-B7F7-7CBC8AEC0B07}" srcOrd="8" destOrd="0" presId="urn:microsoft.com/office/officeart/2005/8/layout/list1"/>
    <dgm:cxn modelId="{F61F8880-AA91-437C-A659-48730AFF4DFF}" type="presParOf" srcId="{5E10FD16-1571-4959-B7F7-7CBC8AEC0B07}" destId="{AA85737D-46A8-4E71-8E1C-FF05935DAC5A}" srcOrd="0" destOrd="0" presId="urn:microsoft.com/office/officeart/2005/8/layout/list1"/>
    <dgm:cxn modelId="{3AC44200-D3E6-4043-AC63-28BD123FD275}" type="presParOf" srcId="{5E10FD16-1571-4959-B7F7-7CBC8AEC0B07}" destId="{043C324B-C335-4987-85A2-4201FD94C9AE}" srcOrd="1" destOrd="0" presId="urn:microsoft.com/office/officeart/2005/8/layout/list1"/>
    <dgm:cxn modelId="{8EF40D51-7421-4763-BA03-760EE9E8C5C7}" type="presParOf" srcId="{A2B3C0F7-2827-4A01-BD8A-B1D05FF5CFB7}" destId="{4F9B3623-50AA-4572-BA2B-D76DA5EC27A9}" srcOrd="9" destOrd="0" presId="urn:microsoft.com/office/officeart/2005/8/layout/list1"/>
    <dgm:cxn modelId="{1B4F66CE-E837-4BE8-AF3D-855CAB6ACFD2}" type="presParOf" srcId="{A2B3C0F7-2827-4A01-BD8A-B1D05FF5CFB7}" destId="{D19F0B00-C69A-454B-88B4-478AD1B83FA3}" srcOrd="10" destOrd="0" presId="urn:microsoft.com/office/officeart/2005/8/layout/list1"/>
    <dgm:cxn modelId="{8F4E152B-4306-41AF-BA63-0AF5F16E529F}" type="presParOf" srcId="{A2B3C0F7-2827-4A01-BD8A-B1D05FF5CFB7}" destId="{9F0FA599-02C0-4505-A6B4-9822CC670602}" srcOrd="11" destOrd="0" presId="urn:microsoft.com/office/officeart/2005/8/layout/list1"/>
    <dgm:cxn modelId="{D509F9C8-ADFB-4F7A-92B0-270793FA8E2F}" type="presParOf" srcId="{A2B3C0F7-2827-4A01-BD8A-B1D05FF5CFB7}" destId="{2ACCBD40-9C79-4822-8D31-E315982CD250}" srcOrd="12" destOrd="0" presId="urn:microsoft.com/office/officeart/2005/8/layout/list1"/>
    <dgm:cxn modelId="{E1830F07-A0B7-47AD-851E-E1C8C0C44536}" type="presParOf" srcId="{2ACCBD40-9C79-4822-8D31-E315982CD250}" destId="{941B9035-F757-4864-BCF9-03C28117FFE6}" srcOrd="0" destOrd="0" presId="urn:microsoft.com/office/officeart/2005/8/layout/list1"/>
    <dgm:cxn modelId="{A86E4C1C-4872-4192-9A3D-AC3C4DAAC7E1}" type="presParOf" srcId="{2ACCBD40-9C79-4822-8D31-E315982CD250}" destId="{1602B19F-2B49-47EB-ABB0-71343D0AAA24}" srcOrd="1" destOrd="0" presId="urn:microsoft.com/office/officeart/2005/8/layout/list1"/>
    <dgm:cxn modelId="{502AC82C-9DBB-477E-92B4-2527B9580EF6}" type="presParOf" srcId="{A2B3C0F7-2827-4A01-BD8A-B1D05FF5CFB7}" destId="{10254BB1-CFB8-4B72-9F1E-ACA00745A20F}" srcOrd="13" destOrd="0" presId="urn:microsoft.com/office/officeart/2005/8/layout/list1"/>
    <dgm:cxn modelId="{FCD742FA-C7FF-4960-BD11-34133279BC75}" type="presParOf" srcId="{A2B3C0F7-2827-4A01-BD8A-B1D05FF5CFB7}" destId="{38B35D5A-3759-49BC-BAE1-D7D29DE771D6}" srcOrd="14" destOrd="0" presId="urn:microsoft.com/office/officeart/2005/8/layout/list1"/>
    <dgm:cxn modelId="{30625724-F2EC-48DD-8529-6963FEA8CFF0}" type="presParOf" srcId="{A2B3C0F7-2827-4A01-BD8A-B1D05FF5CFB7}" destId="{0F2508C4-3ABA-444E-AABE-313AC363D20D}" srcOrd="15" destOrd="0" presId="urn:microsoft.com/office/officeart/2005/8/layout/list1"/>
    <dgm:cxn modelId="{E79FF63A-0FC5-41E5-B661-2E9F46E524AC}" type="presParOf" srcId="{A2B3C0F7-2827-4A01-BD8A-B1D05FF5CFB7}" destId="{3983243B-DBC9-4117-8A5D-421B70FAF5CC}" srcOrd="16" destOrd="0" presId="urn:microsoft.com/office/officeart/2005/8/layout/list1"/>
    <dgm:cxn modelId="{00E3784A-0E84-40C5-8E1A-1A2852F6D1DE}" type="presParOf" srcId="{3983243B-DBC9-4117-8A5D-421B70FAF5CC}" destId="{741A4E51-C22D-4A12-A234-25635D8D21EE}" srcOrd="0" destOrd="0" presId="urn:microsoft.com/office/officeart/2005/8/layout/list1"/>
    <dgm:cxn modelId="{7CA5CFC6-2905-42D3-AD9D-E9020ADCDBA4}" type="presParOf" srcId="{3983243B-DBC9-4117-8A5D-421B70FAF5CC}" destId="{A662EA4C-39C8-49B3-A6BB-4BC770AED37B}" srcOrd="1" destOrd="0" presId="urn:microsoft.com/office/officeart/2005/8/layout/list1"/>
    <dgm:cxn modelId="{6FBA149E-0F1B-4FF3-BFBC-B3A6192F0FCC}" type="presParOf" srcId="{A2B3C0F7-2827-4A01-BD8A-B1D05FF5CFB7}" destId="{4B5AB7B1-9F7A-4742-BE73-7272595F0F21}" srcOrd="17" destOrd="0" presId="urn:microsoft.com/office/officeart/2005/8/layout/list1"/>
    <dgm:cxn modelId="{6ABFF3A8-4219-4FC5-8B9F-33884FFA4F71}" type="presParOf" srcId="{A2B3C0F7-2827-4A01-BD8A-B1D05FF5CFB7}" destId="{25EBD6D8-D0C7-4C17-845A-4AAA52854807}" srcOrd="18"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0034F81-1FEF-4D31-90A1-1902B684FCE6}">
      <dsp:nvSpPr>
        <dsp:cNvPr id="0" name=""/>
        <dsp:cNvSpPr/>
      </dsp:nvSpPr>
      <dsp:spPr>
        <a:xfrm>
          <a:off x="0" y="296923"/>
          <a:ext cx="8229600" cy="11466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38708" tIns="145796" rIns="638708"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latin typeface="Tahoma" pitchFamily="34" charset="0"/>
              <a:cs typeface="Tahoma" pitchFamily="34" charset="0"/>
            </a:rPr>
            <a:t>Whenever an Institution identifies an SFI that was not disclosed, identified, reviewed or managed in a timely manner, the designated official(s) shall within 60 days review and make the determination of an FCOI and report the FCOI, if it exists, to the PHS/NIH.</a:t>
          </a:r>
          <a:endParaRPr lang="en-US" sz="1600" kern="1200" dirty="0">
            <a:latin typeface="Tahoma" pitchFamily="34" charset="0"/>
            <a:cs typeface="Tahoma" pitchFamily="34" charset="0"/>
          </a:endParaRPr>
        </a:p>
      </dsp:txBody>
      <dsp:txXfrm>
        <a:off x="0" y="296923"/>
        <a:ext cx="8229600" cy="1146600"/>
      </dsp:txXfrm>
    </dsp:sp>
    <dsp:sp modelId="{113FBED2-423F-453D-BCB6-067CDF9A2370}">
      <dsp:nvSpPr>
        <dsp:cNvPr id="0" name=""/>
        <dsp:cNvSpPr/>
      </dsp:nvSpPr>
      <dsp:spPr>
        <a:xfrm>
          <a:off x="304799" y="36575"/>
          <a:ext cx="7572639" cy="363667"/>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711200">
            <a:lnSpc>
              <a:spcPct val="90000"/>
            </a:lnSpc>
            <a:spcBef>
              <a:spcPct val="0"/>
            </a:spcBef>
            <a:spcAft>
              <a:spcPct val="35000"/>
            </a:spcAft>
          </a:pPr>
          <a:r>
            <a:rPr lang="en-US" sz="1600" b="1" kern="1200" dirty="0" smtClean="0">
              <a:latin typeface="Tahoma" pitchFamily="34" charset="0"/>
              <a:cs typeface="Tahoma" pitchFamily="34" charset="0"/>
            </a:rPr>
            <a:t>FCOI REPORT (within 60 days)</a:t>
          </a:r>
          <a:endParaRPr lang="en-US" sz="1600" b="1" kern="1200" dirty="0">
            <a:latin typeface="Tahoma" pitchFamily="34" charset="0"/>
            <a:cs typeface="Tahoma" pitchFamily="34" charset="0"/>
          </a:endParaRPr>
        </a:p>
      </dsp:txBody>
      <dsp:txXfrm>
        <a:off x="304799" y="36575"/>
        <a:ext cx="7572639" cy="363667"/>
      </dsp:txXfrm>
    </dsp:sp>
    <dsp:sp modelId="{6C2D2EC8-CCA7-4EAF-8D30-66DABA55EA86}">
      <dsp:nvSpPr>
        <dsp:cNvPr id="0" name=""/>
        <dsp:cNvSpPr/>
      </dsp:nvSpPr>
      <dsp:spPr>
        <a:xfrm>
          <a:off x="0" y="1852172"/>
          <a:ext cx="8229600" cy="13671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38708" tIns="145796" rIns="638708"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latin typeface="Tahoma" pitchFamily="34" charset="0"/>
              <a:cs typeface="Tahoma" pitchFamily="34" charset="0"/>
            </a:rPr>
            <a:t> If an FCOI exists, complete and document a retrospective review within 120 days of the Institution’s determination of noncompliance.  Implement, on at least an interim basis, a management plan that shall specify the actions that have been, and will be, taken to manage the FCOI going forward.</a:t>
          </a:r>
          <a:endParaRPr lang="en-US" sz="1600" kern="1200" dirty="0">
            <a:latin typeface="Tahoma" pitchFamily="34" charset="0"/>
            <a:cs typeface="Tahoma" pitchFamily="34" charset="0"/>
          </a:endParaRPr>
        </a:p>
      </dsp:txBody>
      <dsp:txXfrm>
        <a:off x="0" y="1852172"/>
        <a:ext cx="8229600" cy="1367100"/>
      </dsp:txXfrm>
    </dsp:sp>
    <dsp:sp modelId="{A7ED29C1-A268-4C40-A9F1-05D0F1E80DB8}">
      <dsp:nvSpPr>
        <dsp:cNvPr id="0" name=""/>
        <dsp:cNvSpPr/>
      </dsp:nvSpPr>
      <dsp:spPr>
        <a:xfrm>
          <a:off x="259080" y="1447800"/>
          <a:ext cx="7578284" cy="474168"/>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711200">
            <a:lnSpc>
              <a:spcPct val="90000"/>
            </a:lnSpc>
            <a:spcBef>
              <a:spcPct val="0"/>
            </a:spcBef>
            <a:spcAft>
              <a:spcPct val="35000"/>
            </a:spcAft>
          </a:pPr>
          <a:r>
            <a:rPr lang="en-US" sz="1600" b="1" kern="1200" dirty="0" smtClean="0">
              <a:latin typeface="Tahoma" pitchFamily="34" charset="0"/>
              <a:cs typeface="Tahoma" pitchFamily="34" charset="0"/>
            </a:rPr>
            <a:t>RETROSPECTIVE REVIEW (to determine bias)</a:t>
          </a:r>
          <a:endParaRPr lang="en-US" sz="1600" b="1" kern="1200" dirty="0">
            <a:latin typeface="Tahoma" pitchFamily="34" charset="0"/>
            <a:cs typeface="Tahoma" pitchFamily="34" charset="0"/>
          </a:endParaRPr>
        </a:p>
      </dsp:txBody>
      <dsp:txXfrm>
        <a:off x="259080" y="1447800"/>
        <a:ext cx="7578284" cy="474168"/>
      </dsp:txXfrm>
    </dsp:sp>
    <dsp:sp modelId="{D19F0B00-C69A-454B-88B4-478AD1B83FA3}">
      <dsp:nvSpPr>
        <dsp:cNvPr id="0" name=""/>
        <dsp:cNvSpPr/>
      </dsp:nvSpPr>
      <dsp:spPr>
        <a:xfrm>
          <a:off x="0" y="3636337"/>
          <a:ext cx="8229600" cy="7056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38708" tIns="145796" rIns="638708"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latin typeface="Tahoma" pitchFamily="34" charset="0"/>
              <a:cs typeface="Tahoma" pitchFamily="34" charset="0"/>
            </a:rPr>
            <a:t>If applicable, update existing FCOI report to specify the actions that have been, and will be, taken to manage the FCOI going forward.</a:t>
          </a:r>
          <a:endParaRPr lang="en-US" sz="1600" kern="1200" dirty="0">
            <a:latin typeface="Tahoma" pitchFamily="34" charset="0"/>
            <a:cs typeface="Tahoma" pitchFamily="34" charset="0"/>
          </a:endParaRPr>
        </a:p>
      </dsp:txBody>
      <dsp:txXfrm>
        <a:off x="0" y="3636337"/>
        <a:ext cx="8229600" cy="705600"/>
      </dsp:txXfrm>
    </dsp:sp>
    <dsp:sp modelId="{043C324B-C335-4987-85A2-4201FD94C9AE}">
      <dsp:nvSpPr>
        <dsp:cNvPr id="0" name=""/>
        <dsp:cNvSpPr/>
      </dsp:nvSpPr>
      <dsp:spPr>
        <a:xfrm>
          <a:off x="228601" y="3236288"/>
          <a:ext cx="7595854" cy="446249"/>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711200">
            <a:lnSpc>
              <a:spcPct val="90000"/>
            </a:lnSpc>
            <a:spcBef>
              <a:spcPct val="0"/>
            </a:spcBef>
            <a:spcAft>
              <a:spcPct val="35000"/>
            </a:spcAft>
          </a:pPr>
          <a:r>
            <a:rPr lang="en-US" sz="1600" b="1" kern="1200" dirty="0" smtClean="0">
              <a:latin typeface="Tahoma" pitchFamily="34" charset="0"/>
              <a:cs typeface="Tahoma" pitchFamily="34" charset="0"/>
            </a:rPr>
            <a:t>UPDATE/REVISE FCOI REPORT (following retrospective review)</a:t>
          </a:r>
          <a:endParaRPr lang="en-US" sz="1600" b="1" kern="1200" dirty="0">
            <a:latin typeface="Tahoma" pitchFamily="34" charset="0"/>
            <a:cs typeface="Tahoma" pitchFamily="34" charset="0"/>
          </a:endParaRPr>
        </a:p>
      </dsp:txBody>
      <dsp:txXfrm>
        <a:off x="228601" y="3236288"/>
        <a:ext cx="7595854" cy="446249"/>
      </dsp:txXfrm>
    </dsp:sp>
    <dsp:sp modelId="{38B35D5A-3759-49BC-BAE1-D7D29DE771D6}">
      <dsp:nvSpPr>
        <dsp:cNvPr id="0" name=""/>
        <dsp:cNvSpPr/>
      </dsp:nvSpPr>
      <dsp:spPr>
        <a:xfrm>
          <a:off x="0" y="4597128"/>
          <a:ext cx="8229600" cy="7497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38708" tIns="145796" rIns="638708"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latin typeface="Tahoma" pitchFamily="34" charset="0"/>
              <a:cs typeface="Tahoma" pitchFamily="34" charset="0"/>
            </a:rPr>
            <a:t>If bias is found, notify NIH promptly</a:t>
          </a:r>
          <a:endParaRPr lang="en-US" sz="1600" kern="1200" dirty="0">
            <a:latin typeface="Tahoma" pitchFamily="34" charset="0"/>
            <a:cs typeface="Tahoma" pitchFamily="34" charset="0"/>
          </a:endParaRPr>
        </a:p>
        <a:p>
          <a:pPr marL="171450" lvl="1" indent="-171450" algn="l" defTabSz="711200">
            <a:lnSpc>
              <a:spcPct val="90000"/>
            </a:lnSpc>
            <a:spcBef>
              <a:spcPct val="0"/>
            </a:spcBef>
            <a:spcAft>
              <a:spcPct val="15000"/>
            </a:spcAft>
            <a:buChar char="••"/>
          </a:pPr>
          <a:r>
            <a:rPr lang="en-US" sz="1600" kern="1200" dirty="0" smtClean="0">
              <a:latin typeface="Tahoma" pitchFamily="34" charset="0"/>
              <a:cs typeface="Tahoma" pitchFamily="34" charset="0"/>
            </a:rPr>
            <a:t>Submit a Mitigation Report through FCOI Module</a:t>
          </a:r>
          <a:endParaRPr lang="en-US" sz="1600" kern="1200" dirty="0">
            <a:latin typeface="Tahoma" pitchFamily="34" charset="0"/>
            <a:cs typeface="Tahoma" pitchFamily="34" charset="0"/>
          </a:endParaRPr>
        </a:p>
      </dsp:txBody>
      <dsp:txXfrm>
        <a:off x="0" y="4597128"/>
        <a:ext cx="8229600" cy="749700"/>
      </dsp:txXfrm>
    </dsp:sp>
    <dsp:sp modelId="{1602B19F-2B49-47EB-ABB0-71343D0AAA24}">
      <dsp:nvSpPr>
        <dsp:cNvPr id="0" name=""/>
        <dsp:cNvSpPr/>
      </dsp:nvSpPr>
      <dsp:spPr>
        <a:xfrm>
          <a:off x="228601" y="4291152"/>
          <a:ext cx="7629094" cy="357047"/>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711200">
            <a:lnSpc>
              <a:spcPct val="90000"/>
            </a:lnSpc>
            <a:spcBef>
              <a:spcPct val="0"/>
            </a:spcBef>
            <a:spcAft>
              <a:spcPct val="35000"/>
            </a:spcAft>
          </a:pPr>
          <a:r>
            <a:rPr lang="en-US" sz="1600" b="1" kern="1200" dirty="0" smtClean="0">
              <a:latin typeface="Tahoma" pitchFamily="34" charset="0"/>
              <a:cs typeface="Tahoma" pitchFamily="34" charset="0"/>
            </a:rPr>
            <a:t> REPORT (promptly after retrospective review)</a:t>
          </a:r>
          <a:endParaRPr lang="en-US" sz="1600" b="1" kern="1200" dirty="0">
            <a:latin typeface="Tahoma" pitchFamily="34" charset="0"/>
            <a:cs typeface="Tahoma" pitchFamily="34" charset="0"/>
          </a:endParaRPr>
        </a:p>
      </dsp:txBody>
      <dsp:txXfrm>
        <a:off x="228601" y="4291152"/>
        <a:ext cx="7629094" cy="357047"/>
      </dsp:txXfrm>
    </dsp:sp>
    <dsp:sp modelId="{25EBD6D8-D0C7-4C17-845A-4AAA52854807}">
      <dsp:nvSpPr>
        <dsp:cNvPr id="0" name=""/>
        <dsp:cNvSpPr/>
      </dsp:nvSpPr>
      <dsp:spPr>
        <a:xfrm>
          <a:off x="0" y="5561794"/>
          <a:ext cx="8229600" cy="4851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38708" tIns="145796" rIns="638708"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latin typeface="Tahoma" pitchFamily="34" charset="0"/>
              <a:cs typeface="Tahoma" pitchFamily="34" charset="0"/>
            </a:rPr>
            <a:t>Submit annual FCOI report thereafter</a:t>
          </a:r>
          <a:endParaRPr lang="en-US" sz="1600" kern="1200" dirty="0">
            <a:latin typeface="Tahoma" pitchFamily="34" charset="0"/>
            <a:cs typeface="Tahoma" pitchFamily="34" charset="0"/>
          </a:endParaRPr>
        </a:p>
      </dsp:txBody>
      <dsp:txXfrm>
        <a:off x="0" y="5561794"/>
        <a:ext cx="8229600" cy="485100"/>
      </dsp:txXfrm>
    </dsp:sp>
    <dsp:sp modelId="{A662EA4C-39C8-49B3-A6BB-4BC770AED37B}">
      <dsp:nvSpPr>
        <dsp:cNvPr id="0" name=""/>
        <dsp:cNvSpPr/>
      </dsp:nvSpPr>
      <dsp:spPr>
        <a:xfrm>
          <a:off x="228601" y="5374565"/>
          <a:ext cx="7589518" cy="293015"/>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711200">
            <a:lnSpc>
              <a:spcPct val="90000"/>
            </a:lnSpc>
            <a:spcBef>
              <a:spcPct val="0"/>
            </a:spcBef>
            <a:spcAft>
              <a:spcPct val="35000"/>
            </a:spcAft>
          </a:pPr>
          <a:r>
            <a:rPr lang="en-US" sz="1600" b="1" kern="1200" dirty="0" smtClean="0">
              <a:latin typeface="Tahoma" pitchFamily="34" charset="0"/>
              <a:cs typeface="Tahoma" pitchFamily="34" charset="0"/>
            </a:rPr>
            <a:t>ANNUAL FCOI </a:t>
          </a:r>
          <a:endParaRPr lang="en-US" sz="1600" b="1" kern="1200" dirty="0">
            <a:latin typeface="Tahoma" pitchFamily="34" charset="0"/>
            <a:cs typeface="Tahoma" pitchFamily="34" charset="0"/>
          </a:endParaRPr>
        </a:p>
      </dsp:txBody>
      <dsp:txXfrm>
        <a:off x="228601" y="5374565"/>
        <a:ext cx="7589518" cy="293015"/>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2"/>
            <a:ext cx="2971800" cy="466725"/>
          </a:xfrm>
          <a:prstGeom prst="rect">
            <a:avLst/>
          </a:prstGeom>
          <a:noFill/>
          <a:ln w="9525">
            <a:noFill/>
            <a:miter lim="800000"/>
            <a:headEnd/>
            <a:tailEnd/>
          </a:ln>
          <a:effectLst/>
        </p:spPr>
        <p:txBody>
          <a:bodyPr vert="horz" wrap="square" lIns="90925" tIns="45463" rIns="90925" bIns="45463" numCol="1" anchor="t" anchorCtr="0" compatLnSpc="1">
            <a:prstTxWarp prst="textNoShape">
              <a:avLst/>
            </a:prstTxWarp>
          </a:bodyPr>
          <a:lstStyle>
            <a:lvl1pPr defTabSz="908868" eaLnBrk="1" hangingPunct="1">
              <a:defRPr sz="1200">
                <a:latin typeface="Arial" pitchFamily="34" charset="0"/>
              </a:defRPr>
            </a:lvl1pPr>
          </a:lstStyle>
          <a:p>
            <a:pPr>
              <a:defRPr/>
            </a:pPr>
            <a:endParaRPr lang="en-US"/>
          </a:p>
        </p:txBody>
      </p:sp>
      <p:sp>
        <p:nvSpPr>
          <p:cNvPr id="8195" name="Rectangle 3"/>
          <p:cNvSpPr>
            <a:spLocks noGrp="1" noChangeArrowheads="1"/>
          </p:cNvSpPr>
          <p:nvPr>
            <p:ph type="dt" sz="quarter" idx="1"/>
          </p:nvPr>
        </p:nvSpPr>
        <p:spPr bwMode="auto">
          <a:xfrm>
            <a:off x="3884613" y="2"/>
            <a:ext cx="2971800" cy="466725"/>
          </a:xfrm>
          <a:prstGeom prst="rect">
            <a:avLst/>
          </a:prstGeom>
          <a:noFill/>
          <a:ln w="9525">
            <a:noFill/>
            <a:miter lim="800000"/>
            <a:headEnd/>
            <a:tailEnd/>
          </a:ln>
          <a:effectLst/>
        </p:spPr>
        <p:txBody>
          <a:bodyPr vert="horz" wrap="square" lIns="90925" tIns="45463" rIns="90925" bIns="45463" numCol="1" anchor="t" anchorCtr="0" compatLnSpc="1">
            <a:prstTxWarp prst="textNoShape">
              <a:avLst/>
            </a:prstTxWarp>
          </a:bodyPr>
          <a:lstStyle>
            <a:lvl1pPr algn="r" defTabSz="908868" eaLnBrk="1" hangingPunct="1">
              <a:defRPr sz="1200">
                <a:latin typeface="Arial" pitchFamily="34" charset="0"/>
              </a:defRPr>
            </a:lvl1pPr>
          </a:lstStyle>
          <a:p>
            <a:pPr>
              <a:defRPr/>
            </a:pPr>
            <a:endParaRPr lang="en-US"/>
          </a:p>
        </p:txBody>
      </p:sp>
      <p:sp>
        <p:nvSpPr>
          <p:cNvPr id="8196" name="Rectangle 4"/>
          <p:cNvSpPr>
            <a:spLocks noGrp="1" noChangeArrowheads="1"/>
          </p:cNvSpPr>
          <p:nvPr>
            <p:ph type="ftr" sz="quarter" idx="2"/>
          </p:nvPr>
        </p:nvSpPr>
        <p:spPr bwMode="auto">
          <a:xfrm>
            <a:off x="0" y="8828090"/>
            <a:ext cx="2971800" cy="466725"/>
          </a:xfrm>
          <a:prstGeom prst="rect">
            <a:avLst/>
          </a:prstGeom>
          <a:noFill/>
          <a:ln w="9525">
            <a:noFill/>
            <a:miter lim="800000"/>
            <a:headEnd/>
            <a:tailEnd/>
          </a:ln>
          <a:effectLst/>
        </p:spPr>
        <p:txBody>
          <a:bodyPr vert="horz" wrap="square" lIns="90925" tIns="45463" rIns="90925" bIns="45463" numCol="1" anchor="b" anchorCtr="0" compatLnSpc="1">
            <a:prstTxWarp prst="textNoShape">
              <a:avLst/>
            </a:prstTxWarp>
          </a:bodyPr>
          <a:lstStyle>
            <a:lvl1pPr defTabSz="908868" eaLnBrk="1" hangingPunct="1">
              <a:defRPr sz="1200">
                <a:latin typeface="Arial" pitchFamily="34" charset="0"/>
              </a:defRPr>
            </a:lvl1pPr>
          </a:lstStyle>
          <a:p>
            <a:pPr>
              <a:defRPr/>
            </a:pPr>
            <a:endParaRPr lang="en-US"/>
          </a:p>
        </p:txBody>
      </p:sp>
      <p:sp>
        <p:nvSpPr>
          <p:cNvPr id="8197" name="Rectangle 5"/>
          <p:cNvSpPr>
            <a:spLocks noGrp="1" noChangeArrowheads="1"/>
          </p:cNvSpPr>
          <p:nvPr>
            <p:ph type="sldNum" sz="quarter" idx="3"/>
          </p:nvPr>
        </p:nvSpPr>
        <p:spPr bwMode="auto">
          <a:xfrm>
            <a:off x="3884613" y="8828090"/>
            <a:ext cx="2971800" cy="466725"/>
          </a:xfrm>
          <a:prstGeom prst="rect">
            <a:avLst/>
          </a:prstGeom>
          <a:noFill/>
          <a:ln w="9525">
            <a:noFill/>
            <a:miter lim="800000"/>
            <a:headEnd/>
            <a:tailEnd/>
          </a:ln>
          <a:effectLst/>
        </p:spPr>
        <p:txBody>
          <a:bodyPr vert="horz" wrap="square" lIns="90925" tIns="45463" rIns="90925" bIns="45463" numCol="1" anchor="b" anchorCtr="0" compatLnSpc="1">
            <a:prstTxWarp prst="textNoShape">
              <a:avLst/>
            </a:prstTxWarp>
          </a:bodyPr>
          <a:lstStyle>
            <a:lvl1pPr algn="r" defTabSz="908868" eaLnBrk="1" hangingPunct="1">
              <a:defRPr sz="1200">
                <a:latin typeface="Arial" pitchFamily="34" charset="0"/>
              </a:defRPr>
            </a:lvl1pPr>
          </a:lstStyle>
          <a:p>
            <a:pPr>
              <a:defRPr/>
            </a:pPr>
            <a:fld id="{AAF9B031-93E5-44A5-8CAA-CEFB06B06AE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2"/>
            <a:ext cx="2971800" cy="466725"/>
          </a:xfrm>
          <a:prstGeom prst="rect">
            <a:avLst/>
          </a:prstGeom>
          <a:noFill/>
          <a:ln w="9525">
            <a:noFill/>
            <a:miter lim="800000"/>
            <a:headEnd/>
            <a:tailEnd/>
          </a:ln>
          <a:effectLst/>
        </p:spPr>
        <p:txBody>
          <a:bodyPr vert="horz" wrap="square" lIns="90925" tIns="45463" rIns="90925" bIns="45463" numCol="1" anchor="t" anchorCtr="0" compatLnSpc="1">
            <a:prstTxWarp prst="textNoShape">
              <a:avLst/>
            </a:prstTxWarp>
          </a:bodyPr>
          <a:lstStyle>
            <a:lvl1pPr defTabSz="908868" eaLnBrk="1" hangingPunct="1">
              <a:defRPr sz="1200">
                <a:latin typeface="Arial" pitchFamily="34" charset="0"/>
              </a:defRPr>
            </a:lvl1pPr>
          </a:lstStyle>
          <a:p>
            <a:pPr>
              <a:defRPr/>
            </a:pPr>
            <a:endParaRPr lang="en-US"/>
          </a:p>
        </p:txBody>
      </p:sp>
      <p:sp>
        <p:nvSpPr>
          <p:cNvPr id="6147" name="Rectangle 3"/>
          <p:cNvSpPr>
            <a:spLocks noGrp="1" noChangeArrowheads="1"/>
          </p:cNvSpPr>
          <p:nvPr>
            <p:ph type="dt" idx="1"/>
          </p:nvPr>
        </p:nvSpPr>
        <p:spPr bwMode="auto">
          <a:xfrm>
            <a:off x="3884613" y="2"/>
            <a:ext cx="2971800" cy="466725"/>
          </a:xfrm>
          <a:prstGeom prst="rect">
            <a:avLst/>
          </a:prstGeom>
          <a:noFill/>
          <a:ln w="9525">
            <a:noFill/>
            <a:miter lim="800000"/>
            <a:headEnd/>
            <a:tailEnd/>
          </a:ln>
          <a:effectLst/>
        </p:spPr>
        <p:txBody>
          <a:bodyPr vert="horz" wrap="square" lIns="90925" tIns="45463" rIns="90925" bIns="45463" numCol="1" anchor="t" anchorCtr="0" compatLnSpc="1">
            <a:prstTxWarp prst="textNoShape">
              <a:avLst/>
            </a:prstTxWarp>
          </a:bodyPr>
          <a:lstStyle>
            <a:lvl1pPr algn="r" defTabSz="908868" eaLnBrk="1" hangingPunct="1">
              <a:defRPr sz="1200">
                <a:latin typeface="Arial" pitchFamily="34" charset="0"/>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04900" y="695325"/>
            <a:ext cx="4649788" cy="3487738"/>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685800" y="4416426"/>
            <a:ext cx="5486400" cy="4184650"/>
          </a:xfrm>
          <a:prstGeom prst="rect">
            <a:avLst/>
          </a:prstGeom>
          <a:noFill/>
          <a:ln w="9525">
            <a:noFill/>
            <a:miter lim="800000"/>
            <a:headEnd/>
            <a:tailEnd/>
          </a:ln>
          <a:effectLst/>
        </p:spPr>
        <p:txBody>
          <a:bodyPr vert="horz" wrap="square" lIns="90925" tIns="45463" rIns="90925" bIns="4546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828090"/>
            <a:ext cx="2971800" cy="466725"/>
          </a:xfrm>
          <a:prstGeom prst="rect">
            <a:avLst/>
          </a:prstGeom>
          <a:noFill/>
          <a:ln w="9525">
            <a:noFill/>
            <a:miter lim="800000"/>
            <a:headEnd/>
            <a:tailEnd/>
          </a:ln>
          <a:effectLst/>
        </p:spPr>
        <p:txBody>
          <a:bodyPr vert="horz" wrap="square" lIns="90925" tIns="45463" rIns="90925" bIns="45463" numCol="1" anchor="b" anchorCtr="0" compatLnSpc="1">
            <a:prstTxWarp prst="textNoShape">
              <a:avLst/>
            </a:prstTxWarp>
          </a:bodyPr>
          <a:lstStyle>
            <a:lvl1pPr defTabSz="908868" eaLnBrk="1" hangingPunct="1">
              <a:defRPr sz="1200">
                <a:latin typeface="Arial" pitchFamily="34" charset="0"/>
              </a:defRPr>
            </a:lvl1pPr>
          </a:lstStyle>
          <a:p>
            <a:pPr>
              <a:defRPr/>
            </a:pPr>
            <a:endParaRPr lang="en-US"/>
          </a:p>
        </p:txBody>
      </p:sp>
      <p:sp>
        <p:nvSpPr>
          <p:cNvPr id="6151" name="Rectangle 7"/>
          <p:cNvSpPr>
            <a:spLocks noGrp="1" noChangeArrowheads="1"/>
          </p:cNvSpPr>
          <p:nvPr>
            <p:ph type="sldNum" sz="quarter" idx="5"/>
          </p:nvPr>
        </p:nvSpPr>
        <p:spPr bwMode="auto">
          <a:xfrm>
            <a:off x="3884613" y="8828090"/>
            <a:ext cx="2971800" cy="466725"/>
          </a:xfrm>
          <a:prstGeom prst="rect">
            <a:avLst/>
          </a:prstGeom>
          <a:noFill/>
          <a:ln w="9525">
            <a:noFill/>
            <a:miter lim="800000"/>
            <a:headEnd/>
            <a:tailEnd/>
          </a:ln>
          <a:effectLst/>
        </p:spPr>
        <p:txBody>
          <a:bodyPr vert="horz" wrap="square" lIns="90925" tIns="45463" rIns="90925" bIns="45463" numCol="1" anchor="b" anchorCtr="0" compatLnSpc="1">
            <a:prstTxWarp prst="textNoShape">
              <a:avLst/>
            </a:prstTxWarp>
          </a:bodyPr>
          <a:lstStyle>
            <a:lvl1pPr algn="r" defTabSz="908868" eaLnBrk="1" hangingPunct="1">
              <a:defRPr sz="1200">
                <a:latin typeface="Arial" pitchFamily="34" charset="0"/>
              </a:defRPr>
            </a:lvl1pPr>
          </a:lstStyle>
          <a:p>
            <a:pPr>
              <a:defRPr/>
            </a:pPr>
            <a:fld id="{69B13F8E-F89F-4DFD-8AC5-04E930FF752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9B13F8E-F89F-4DFD-8AC5-04E930FF752E}"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a:noFill/>
        </p:spPr>
        <p:txBody>
          <a:bodyPr/>
          <a:lstStyle/>
          <a:p>
            <a:fld id="{931ED20D-08CD-43BD-A05E-F48C7467DA86}" type="slidenum">
              <a:rPr lang="en-US" smtClean="0">
                <a:latin typeface="Arial" charset="0"/>
              </a:rPr>
              <a:pPr/>
              <a:t>13</a:t>
            </a:fld>
            <a:endParaRPr lang="en-US" smtClean="0">
              <a:latin typeface="Arial" charset="0"/>
            </a:endParaRPr>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pPr eaLnBrk="1" hangingPunct="1"/>
            <a:endParaRPr lang="en-US" dirty="0"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a:noFill/>
        </p:spPr>
        <p:txBody>
          <a:bodyPr/>
          <a:lstStyle/>
          <a:p>
            <a:fld id="{6156B947-F827-484F-AEE3-7C714F0098C9}" type="slidenum">
              <a:rPr lang="en-US" smtClean="0">
                <a:latin typeface="Arial" charset="0"/>
              </a:rPr>
              <a:pPr/>
              <a:t>14</a:t>
            </a:fld>
            <a:endParaRPr lang="en-US" smtClean="0">
              <a:latin typeface="Arial" charset="0"/>
            </a:endParaRPr>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pPr eaLnBrk="1" hangingPunct="1"/>
            <a:endParaRPr lang="en-US" dirty="0"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a:noFill/>
        </p:spPr>
        <p:txBody>
          <a:bodyPr/>
          <a:lstStyle/>
          <a:p>
            <a:fld id="{6156B947-F827-484F-AEE3-7C714F0098C9}" type="slidenum">
              <a:rPr lang="en-US" smtClean="0">
                <a:latin typeface="Arial" charset="0"/>
              </a:rPr>
              <a:pPr/>
              <a:t>16</a:t>
            </a:fld>
            <a:endParaRPr lang="en-US" smtClean="0">
              <a:latin typeface="Arial" charset="0"/>
            </a:endParaRPr>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pPr eaLnBrk="1" hangingPunct="1"/>
            <a:endParaRPr lang="en-US" dirty="0"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a:noFill/>
        </p:spPr>
        <p:txBody>
          <a:bodyPr/>
          <a:lstStyle/>
          <a:p>
            <a:fld id="{A643775C-9A2E-49F2-AA03-E11C307F5EFC}" type="slidenum">
              <a:rPr lang="en-US" smtClean="0">
                <a:latin typeface="Arial" charset="0"/>
              </a:rPr>
              <a:pPr/>
              <a:t>17</a:t>
            </a:fld>
            <a:endParaRPr lang="en-US" smtClean="0">
              <a:latin typeface="Arial" charset="0"/>
            </a:endParaRPr>
          </a:p>
        </p:txBody>
      </p:sp>
      <p:sp>
        <p:nvSpPr>
          <p:cNvPr id="54274" name="Rectangle 2"/>
          <p:cNvSpPr>
            <a:spLocks noGrp="1" noRot="1" noChangeAspect="1" noChangeArrowheads="1" noTextEdit="1"/>
          </p:cNvSpPr>
          <p:nvPr>
            <p:ph type="sldImg"/>
          </p:nvPr>
        </p:nvSpPr>
        <p:spPr>
          <a:xfrm>
            <a:off x="1109663" y="695325"/>
            <a:ext cx="4646612" cy="3486150"/>
          </a:xfrm>
          <a:ln/>
        </p:spPr>
      </p:sp>
      <p:sp>
        <p:nvSpPr>
          <p:cNvPr id="54275" name="Rectangle 3"/>
          <p:cNvSpPr>
            <a:spLocks noGrp="1" noChangeArrowheads="1"/>
          </p:cNvSpPr>
          <p:nvPr>
            <p:ph type="body" idx="1"/>
          </p:nvPr>
        </p:nvSpPr>
        <p:spPr>
          <a:noFill/>
          <a:ln/>
        </p:spPr>
        <p:txBody>
          <a:bodyPr/>
          <a:lstStyle/>
          <a:p>
            <a:pPr eaLnBrk="1" hangingPunct="1"/>
            <a:endParaRPr lang="en-US" dirty="0"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p:spPr>
        <p:txBody>
          <a:bodyPr/>
          <a:lstStyle/>
          <a:p>
            <a:fld id="{8BD95FF3-457D-4F4F-8903-30644121EB3C}" type="slidenum">
              <a:rPr lang="en-US" smtClean="0">
                <a:latin typeface="Arial" charset="0"/>
              </a:rPr>
              <a:pPr/>
              <a:t>19</a:t>
            </a:fld>
            <a:endParaRPr lang="en-US" smtClean="0">
              <a:latin typeface="Arial" charset="0"/>
            </a:endParaRPr>
          </a:p>
        </p:txBody>
      </p:sp>
      <p:sp>
        <p:nvSpPr>
          <p:cNvPr id="27650" name="Rectangle 2"/>
          <p:cNvSpPr>
            <a:spLocks noGrp="1" noRot="1" noChangeAspect="1" noChangeArrowheads="1" noTextEdit="1"/>
          </p:cNvSpPr>
          <p:nvPr>
            <p:ph type="sldImg"/>
          </p:nvPr>
        </p:nvSpPr>
        <p:spPr>
          <a:xfrm>
            <a:off x="1109663" y="695325"/>
            <a:ext cx="4646612" cy="3486150"/>
          </a:xfrm>
          <a:ln/>
        </p:spPr>
      </p:sp>
      <p:sp>
        <p:nvSpPr>
          <p:cNvPr id="27651" name="Rectangle 3"/>
          <p:cNvSpPr>
            <a:spLocks noGrp="1" noChangeArrowheads="1"/>
          </p:cNvSpPr>
          <p:nvPr>
            <p:ph type="body" idx="1"/>
          </p:nvPr>
        </p:nvSpPr>
        <p:spPr>
          <a:noFill/>
          <a:ln/>
        </p:spPr>
        <p:txBody>
          <a:bodyPr/>
          <a:lstStyle/>
          <a:p>
            <a:pPr eaLnBrk="1" hangingPunct="1"/>
            <a:endParaRPr lang="en-US" dirty="0" smtClean="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9B13F8E-F89F-4DFD-8AC5-04E930FF752E}" type="slidenum">
              <a:rPr lang="en-US" smtClean="0"/>
              <a:pPr>
                <a:defRPr/>
              </a:pPr>
              <a:t>20</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9B13F8E-F89F-4DFD-8AC5-04E930FF752E}" type="slidenum">
              <a:rPr lang="en-US" smtClean="0"/>
              <a:pPr>
                <a:defRPr/>
              </a:pPr>
              <a:t>21</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9B13F8E-F89F-4DFD-8AC5-04E930FF752E}" type="slidenum">
              <a:rPr lang="en-US" smtClean="0"/>
              <a:pPr>
                <a:defRPr/>
              </a:pPr>
              <a:t>22</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9B13F8E-F89F-4DFD-8AC5-04E930FF752E}" type="slidenum">
              <a:rPr lang="en-US" smtClean="0"/>
              <a:pPr>
                <a:defRPr/>
              </a:pPr>
              <a:t>23</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9B13F8E-F89F-4DFD-8AC5-04E930FF752E}" type="slidenum">
              <a:rPr lang="en-US" smtClean="0"/>
              <a:pPr>
                <a:defRPr/>
              </a:pPr>
              <a:t>24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5F3F5159-B87D-43F4-BE0E-4D41812C71B2}" type="slidenum">
              <a:rPr lang="en-US" smtClean="0">
                <a:latin typeface="Arial" charset="0"/>
              </a:rPr>
              <a:pPr/>
              <a:t>5</a:t>
            </a:fld>
            <a:endParaRPr lang="en-US" smtClean="0">
              <a:latin typeface="Arial" charset="0"/>
            </a:endParaRPr>
          </a:p>
        </p:txBody>
      </p:sp>
      <p:sp>
        <p:nvSpPr>
          <p:cNvPr id="19458" name="Rectangle 2"/>
          <p:cNvSpPr>
            <a:spLocks noGrp="1" noRot="1" noChangeAspect="1" noChangeArrowheads="1" noTextEdit="1"/>
          </p:cNvSpPr>
          <p:nvPr>
            <p:ph type="sldImg"/>
          </p:nvPr>
        </p:nvSpPr>
        <p:spPr>
          <a:xfrm>
            <a:off x="1109663" y="695325"/>
            <a:ext cx="4646612" cy="3486150"/>
          </a:xfrm>
          <a:ln/>
        </p:spPr>
      </p:sp>
      <p:sp>
        <p:nvSpPr>
          <p:cNvPr id="19459" name="Rectangle 3"/>
          <p:cNvSpPr>
            <a:spLocks noGrp="1" noChangeArrowheads="1"/>
          </p:cNvSpPr>
          <p:nvPr>
            <p:ph type="body" idx="1"/>
          </p:nvPr>
        </p:nvSpPr>
        <p:spPr>
          <a:noFill/>
          <a:ln/>
        </p:spPr>
        <p:txBody>
          <a:bodyPr/>
          <a:lstStyle/>
          <a:p>
            <a:pPr eaLnBrk="1" hangingPunct="1"/>
            <a:endParaRPr lang="en-US" dirty="0" smtClean="0">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9B13F8E-F89F-4DFD-8AC5-04E930FF752E}" type="slidenum">
              <a:rPr lang="en-US" smtClean="0"/>
              <a:pPr>
                <a:defRPr/>
              </a:pPr>
              <a:t>25</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a:noFill/>
          <a:ln/>
        </p:spPr>
        <p:txBody>
          <a:bodyPr/>
          <a:lstStyle/>
          <a:p>
            <a:endParaRPr lang="en-US" dirty="0" smtClean="0">
              <a:latin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9B13F8E-F89F-4DFD-8AC5-04E930FF752E}" type="slidenum">
              <a:rPr lang="en-US" smtClean="0"/>
              <a:pPr>
                <a:defRPr/>
              </a:pPr>
              <a:t>27</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9B13F8E-F89F-4DFD-8AC5-04E930FF752E}" type="slidenum">
              <a:rPr lang="en-US" smtClean="0"/>
              <a:pPr>
                <a:defRPr/>
              </a:pPr>
              <a:t>28</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9B13F8E-F89F-4DFD-8AC5-04E930FF752E}" type="slidenum">
              <a:rPr lang="en-US" smtClean="0"/>
              <a:pPr>
                <a:defRPr/>
              </a:pPr>
              <a:t>29</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9B13F8E-F89F-4DFD-8AC5-04E930FF752E}" type="slidenum">
              <a:rPr lang="en-US" smtClean="0"/>
              <a:pPr>
                <a:defRPr/>
              </a:pPr>
              <a:t>30</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p:spPr>
        <p:txBody>
          <a:bodyPr/>
          <a:lstStyle/>
          <a:p>
            <a:fld id="{374E29FF-A443-48B2-892B-8C9DAA1E1B35}" type="slidenum">
              <a:rPr lang="en-US" smtClean="0">
                <a:latin typeface="Arial" charset="0"/>
              </a:rPr>
              <a:pPr/>
              <a:t>32</a:t>
            </a:fld>
            <a:endParaRPr lang="en-US" smtClean="0">
              <a:latin typeface="Arial" charset="0"/>
            </a:endParaRPr>
          </a:p>
        </p:txBody>
      </p:sp>
      <p:sp>
        <p:nvSpPr>
          <p:cNvPr id="29698" name="Rectangle 2"/>
          <p:cNvSpPr>
            <a:spLocks noGrp="1" noRot="1" noChangeAspect="1" noChangeArrowheads="1" noTextEdit="1"/>
          </p:cNvSpPr>
          <p:nvPr>
            <p:ph type="sldImg"/>
          </p:nvPr>
        </p:nvSpPr>
        <p:spPr>
          <a:xfrm>
            <a:off x="1109663" y="695325"/>
            <a:ext cx="4646612" cy="3486150"/>
          </a:xfrm>
          <a:ln/>
        </p:spPr>
      </p:sp>
      <p:sp>
        <p:nvSpPr>
          <p:cNvPr id="29699" name="Rectangle 3"/>
          <p:cNvSpPr>
            <a:spLocks noGrp="1" noChangeArrowheads="1"/>
          </p:cNvSpPr>
          <p:nvPr>
            <p:ph type="body" idx="1"/>
          </p:nvPr>
        </p:nvSpPr>
        <p:spPr>
          <a:noFill/>
          <a:ln/>
        </p:spPr>
        <p:txBody>
          <a:bodyPr/>
          <a:lstStyle/>
          <a:p>
            <a:pPr eaLnBrk="1" hangingPunct="1"/>
            <a:endParaRPr lang="en-US" dirty="0" smtClean="0">
              <a:latin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9B13F8E-F89F-4DFD-8AC5-04E930FF752E}" type="slidenum">
              <a:rPr lang="en-US" smtClean="0"/>
              <a:pPr>
                <a:defRPr/>
              </a:pPr>
              <a:t>33</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p:spPr>
        <p:txBody>
          <a:bodyPr/>
          <a:lstStyle/>
          <a:p>
            <a:fld id="{C2AA57AC-A536-4C02-9552-5531147BD14C}" type="slidenum">
              <a:rPr lang="en-US" smtClean="0">
                <a:latin typeface="Arial" charset="0"/>
              </a:rPr>
              <a:pPr/>
              <a:t>34</a:t>
            </a:fld>
            <a:endParaRPr lang="en-US" smtClean="0">
              <a:latin typeface="Arial" charset="0"/>
            </a:endParaRPr>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endParaRPr lang="en-US" dirty="0" smtClean="0">
              <a:latin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p:spPr>
        <p:txBody>
          <a:bodyPr/>
          <a:lstStyle/>
          <a:p>
            <a:fld id="{C2AA57AC-A536-4C02-9552-5531147BD14C}" type="slidenum">
              <a:rPr lang="en-US" smtClean="0">
                <a:latin typeface="Arial" charset="0"/>
              </a:rPr>
              <a:pPr/>
              <a:t>35</a:t>
            </a:fld>
            <a:endParaRPr lang="en-US" smtClean="0">
              <a:latin typeface="Arial" charset="0"/>
            </a:endParaRPr>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endParaRPr lang="en-US" dirty="0"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9B13F8E-F89F-4DFD-8AC5-04E930FF752E}" type="slidenum">
              <a:rPr lang="en-US" smtClean="0"/>
              <a:pPr>
                <a:defRPr/>
              </a:pPr>
              <a:t>6</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p:spPr>
        <p:txBody>
          <a:bodyPr/>
          <a:lstStyle/>
          <a:p>
            <a:fld id="{9DD82F0B-3620-4682-9609-0BA3B208C77F}" type="slidenum">
              <a:rPr lang="en-US" smtClean="0">
                <a:latin typeface="Arial" charset="0"/>
              </a:rPr>
              <a:pPr/>
              <a:t>36</a:t>
            </a:fld>
            <a:endParaRPr lang="en-US" smtClean="0">
              <a:latin typeface="Arial" charset="0"/>
            </a:endParaRPr>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p:spPr>
        <p:txBody>
          <a:bodyPr/>
          <a:lstStyle/>
          <a:p>
            <a:pPr eaLnBrk="1" hangingPunct="1"/>
            <a:endParaRPr lang="en-US" baseline="0" dirty="0" smtClean="0">
              <a:latin typeface="Arial" charset="0"/>
            </a:endParaRPr>
          </a:p>
          <a:p>
            <a:pPr eaLnBrk="1" hangingPunct="1"/>
            <a:endParaRPr lang="en-US" dirty="0" smtClean="0">
              <a:latin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9B13F8E-F89F-4DFD-8AC5-04E930FF752E}" type="slidenum">
              <a:rPr lang="en-US" smtClean="0"/>
              <a:pPr>
                <a:defRPr/>
              </a:pPr>
              <a:t>37</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9B13F8E-F89F-4DFD-8AC5-04E930FF752E}" type="slidenum">
              <a:rPr lang="en-US" smtClean="0"/>
              <a:pPr>
                <a:defRPr/>
              </a:pPr>
              <a:t>38</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9B13F8E-F89F-4DFD-8AC5-04E930FF752E}" type="slidenum">
              <a:rPr lang="en-US" smtClean="0"/>
              <a:pPr>
                <a:defRPr/>
              </a:pPr>
              <a:t>39</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9B13F8E-F89F-4DFD-8AC5-04E930FF752E}" type="slidenum">
              <a:rPr lang="en-US" smtClean="0"/>
              <a:pPr>
                <a:defRPr/>
              </a:pPr>
              <a:t>40</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9B13F8E-F89F-4DFD-8AC5-04E930FF752E}" type="slidenum">
              <a:rPr lang="en-US" smtClean="0"/>
              <a:pPr>
                <a:defRPr/>
              </a:pPr>
              <a:t>41</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a:noFill/>
        </p:spPr>
        <p:txBody>
          <a:bodyPr/>
          <a:lstStyle/>
          <a:p>
            <a:fld id="{76137B91-217C-4FF6-BEA2-3082CFF54CFC}" type="slidenum">
              <a:rPr lang="en-US" smtClean="0">
                <a:latin typeface="Arial" charset="0"/>
              </a:rPr>
              <a:pPr/>
              <a:t>42</a:t>
            </a:fld>
            <a:endParaRPr lang="en-US" smtClean="0">
              <a:latin typeface="Arial" charset="0"/>
            </a:endParaRPr>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pPr eaLnBrk="1" hangingPunct="1"/>
            <a:endParaRPr lang="en-US" dirty="0" smtClean="0">
              <a:latin typeface="Arial"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9B13F8E-F89F-4DFD-8AC5-04E930FF752E}" type="slidenum">
              <a:rPr lang="en-US" smtClean="0"/>
              <a:pPr>
                <a:defRPr/>
              </a:pPr>
              <a:t>43</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9B13F8E-F89F-4DFD-8AC5-04E930FF752E}" type="slidenum">
              <a:rPr lang="en-US" smtClean="0"/>
              <a:pPr>
                <a:defRPr/>
              </a:pPr>
              <a:t>44</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9B13F8E-F89F-4DFD-8AC5-04E930FF752E}" type="slidenum">
              <a:rPr lang="en-US" smtClean="0"/>
              <a:pPr>
                <a:defRPr/>
              </a:pPr>
              <a:t>45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9B13F8E-F89F-4DFD-8AC5-04E930FF752E}" type="slidenum">
              <a:rPr lang="en-US" smtClean="0"/>
              <a:pPr>
                <a:defRPr/>
              </a:pPr>
              <a:t>7</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p:spPr>
        <p:txBody>
          <a:bodyPr/>
          <a:lstStyle/>
          <a:p>
            <a:fld id="{D8911E34-9DCA-4599-B495-0461D097966F}" type="slidenum">
              <a:rPr lang="en-US" smtClean="0">
                <a:latin typeface="Arial" charset="0"/>
              </a:rPr>
              <a:pPr/>
              <a:t>46</a:t>
            </a:fld>
            <a:endParaRPr lang="en-US" smtClean="0">
              <a:latin typeface="Arial" charset="0"/>
            </a:endParaRPr>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marL="0" lvl="1" defTabSz="904159" eaLnBrk="1" hangingPunct="1">
              <a:defRPr/>
            </a:pPr>
            <a:endParaRPr lang="en-US" dirty="0" smtClean="0">
              <a:latin typeface="Arial"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9B13F8E-F89F-4DFD-8AC5-04E930FF752E}" type="slidenum">
              <a:rPr lang="en-US" smtClean="0"/>
              <a:pPr>
                <a:defRPr/>
              </a:pPr>
              <a:t>47</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9B13F8E-F89F-4DFD-8AC5-04E930FF752E}" type="slidenum">
              <a:rPr lang="en-US" smtClean="0"/>
              <a:pPr>
                <a:defRPr/>
              </a:pPr>
              <a:t>48</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9B13F8E-F89F-4DFD-8AC5-04E930FF752E}" type="slidenum">
              <a:rPr lang="en-US" smtClean="0"/>
              <a:pPr>
                <a:defRPr/>
              </a:pPr>
              <a:t>49</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9B13F8E-F89F-4DFD-8AC5-04E930FF752E}" type="slidenum">
              <a:rPr lang="en-US" smtClean="0"/>
              <a:pPr>
                <a:defRPr/>
              </a:pPr>
              <a:t>50</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9B13F8E-F89F-4DFD-8AC5-04E930FF752E}" type="slidenum">
              <a:rPr lang="en-US" smtClean="0"/>
              <a:pPr>
                <a:defRPr/>
              </a:pPr>
              <a:t>51</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9B13F8E-F89F-4DFD-8AC5-04E930FF752E}" type="slidenum">
              <a:rPr lang="en-US" smtClean="0"/>
              <a:pPr>
                <a:defRPr/>
              </a:pPr>
              <a:t>52</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9B13F8E-F89F-4DFD-8AC5-04E930FF752E}" type="slidenum">
              <a:rPr lang="en-US" smtClean="0"/>
              <a:pPr>
                <a:defRPr/>
              </a:pPr>
              <a:t>53</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9B13F8E-F89F-4DFD-8AC5-04E930FF752E}" type="slidenum">
              <a:rPr lang="en-US" smtClean="0"/>
              <a:pPr>
                <a:defRPr/>
              </a:pPr>
              <a:t>54</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p:spPr>
        <p:txBody>
          <a:bodyPr/>
          <a:lstStyle/>
          <a:p>
            <a:fld id="{AC2B6BF8-17A5-46B8-B5CA-FA3F33C96CE3}" type="slidenum">
              <a:rPr lang="en-US" smtClean="0">
                <a:latin typeface="Arial" charset="0"/>
              </a:rPr>
              <a:pPr/>
              <a:t>55</a:t>
            </a:fld>
            <a:endParaRPr lang="en-US" smtClean="0">
              <a:latin typeface="Arial" charset="0"/>
            </a:endParaRPr>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pPr eaLnBrk="1" hangingPunct="1"/>
            <a:endParaRPr lang="en-US" dirty="0"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p:spPr>
        <p:txBody>
          <a:bodyPr/>
          <a:lstStyle/>
          <a:p>
            <a:fld id="{3D2850A6-ED32-4B24-9D84-D4B39CC38335}" type="slidenum">
              <a:rPr lang="en-US" smtClean="0">
                <a:latin typeface="Arial" charset="0"/>
              </a:rPr>
              <a:pPr/>
              <a:t>8</a:t>
            </a:fld>
            <a:endParaRPr lang="en-US" smtClean="0">
              <a:latin typeface="Arial" charset="0"/>
            </a:endParaRPr>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p:spPr>
        <p:txBody>
          <a:bodyPr/>
          <a:lstStyle/>
          <a:p>
            <a:pPr eaLnBrk="1" hangingPunct="1"/>
            <a:endParaRPr lang="en-US" dirty="0" smtClean="0">
              <a:latin typeface="Arial"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p:spPr>
        <p:txBody>
          <a:bodyPr/>
          <a:lstStyle/>
          <a:p>
            <a:fld id="{53B452F7-7C9C-430A-930B-9A12538CC7BC}" type="slidenum">
              <a:rPr lang="en-US" smtClean="0">
                <a:latin typeface="Arial" charset="0"/>
              </a:rPr>
              <a:pPr/>
              <a:t>56</a:t>
            </a:fld>
            <a:endParaRPr lang="en-US" smtClean="0">
              <a:latin typeface="Arial" charset="0"/>
            </a:endParaRPr>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pPr eaLnBrk="1" hangingPunct="1"/>
            <a:endParaRPr lang="en-US" dirty="0" smtClean="0">
              <a:latin typeface="Arial"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p:spPr>
        <p:txBody>
          <a:bodyPr/>
          <a:lstStyle/>
          <a:p>
            <a:fld id="{53B452F7-7C9C-430A-930B-9A12538CC7BC}" type="slidenum">
              <a:rPr lang="en-US" smtClean="0">
                <a:latin typeface="Arial" charset="0"/>
              </a:rPr>
              <a:pPr/>
              <a:t>57</a:t>
            </a:fld>
            <a:endParaRPr lang="en-US" smtClean="0">
              <a:latin typeface="Arial" charset="0"/>
            </a:endParaRPr>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pPr eaLnBrk="1" hangingPunct="1"/>
            <a:endParaRPr lang="en-US" dirty="0" smtClean="0">
              <a:latin typeface="Arial"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solidFill>
                <a:srgbClr val="FF0000"/>
              </a:solidFill>
            </a:endParaRPr>
          </a:p>
        </p:txBody>
      </p:sp>
      <p:sp>
        <p:nvSpPr>
          <p:cNvPr id="4" name="Slide Number Placeholder 3"/>
          <p:cNvSpPr>
            <a:spLocks noGrp="1"/>
          </p:cNvSpPr>
          <p:nvPr>
            <p:ph type="sldNum" sz="quarter" idx="10"/>
          </p:nvPr>
        </p:nvSpPr>
        <p:spPr/>
        <p:txBody>
          <a:bodyPr/>
          <a:lstStyle/>
          <a:p>
            <a:pPr>
              <a:defRPr/>
            </a:pPr>
            <a:fld id="{69B13F8E-F89F-4DFD-8AC5-04E930FF752E}" type="slidenum">
              <a:rPr lang="en-US" smtClean="0"/>
              <a:pPr>
                <a:defRPr/>
              </a:pPr>
              <a:t>58</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9B13F8E-F89F-4DFD-8AC5-04E930FF752E}" type="slidenum">
              <a:rPr lang="en-US" smtClean="0"/>
              <a:pPr>
                <a:defRPr/>
              </a:pPr>
              <a:t>59</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9B13F8E-F89F-4DFD-8AC5-04E930FF752E}" type="slidenum">
              <a:rPr lang="en-US" smtClean="0"/>
              <a:pPr>
                <a:defRPr/>
              </a:pPr>
              <a:t>60</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9B13F8E-F89F-4DFD-8AC5-04E930FF752E}" type="slidenum">
              <a:rPr lang="en-US" smtClean="0"/>
              <a:pPr>
                <a:defRPr/>
              </a:pPr>
              <a:t>61</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9B13F8E-F89F-4DFD-8AC5-04E930FF752E}" type="slidenum">
              <a:rPr lang="en-US" smtClean="0"/>
              <a:pPr>
                <a:defRPr/>
              </a:pPr>
              <a:t>62</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p:txBody>
          <a:bodyPr/>
          <a:lstStyle/>
          <a:p>
            <a:pPr>
              <a:defRPr/>
            </a:pPr>
            <a:r>
              <a:rPr lang="en-US"/>
              <a:t>COGR 2008-10-31</a:t>
            </a:r>
          </a:p>
        </p:txBody>
      </p:sp>
      <p:sp>
        <p:nvSpPr>
          <p:cNvPr id="5" name="Rectangle 7"/>
          <p:cNvSpPr>
            <a:spLocks noGrp="1" noChangeArrowheads="1"/>
          </p:cNvSpPr>
          <p:nvPr>
            <p:ph type="sldNum" sz="quarter" idx="5"/>
          </p:nvPr>
        </p:nvSpPr>
        <p:spPr/>
        <p:txBody>
          <a:bodyPr/>
          <a:lstStyle/>
          <a:p>
            <a:pPr>
              <a:defRPr/>
            </a:pPr>
            <a:fld id="{B8726C7B-BACB-40A3-A63D-61352E6E05AB}" type="slidenum">
              <a:rPr lang="en-US"/>
              <a:pPr>
                <a:defRPr/>
              </a:pPr>
              <a:t>64</a:t>
            </a:fld>
            <a:endParaRPr lang="en-US"/>
          </a:p>
        </p:txBody>
      </p:sp>
      <p:sp>
        <p:nvSpPr>
          <p:cNvPr id="2560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605"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9B13F8E-F89F-4DFD-8AC5-04E930FF752E}" type="slidenum">
              <a:rPr lang="en-US" smtClean="0"/>
              <a:pPr>
                <a:defRPr/>
              </a:pPr>
              <a:t>65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solidFill>
                  <a:prstClr val="black"/>
                </a:solidFill>
              </a:rPr>
              <a:t>COGR 2008-10-31</a:t>
            </a:r>
          </a:p>
        </p:txBody>
      </p:sp>
      <p:sp>
        <p:nvSpPr>
          <p:cNvPr id="5" name="Rectangle 7"/>
          <p:cNvSpPr>
            <a:spLocks noGrp="1" noChangeArrowheads="1"/>
          </p:cNvSpPr>
          <p:nvPr>
            <p:ph type="sldNum" sz="quarter" idx="5"/>
          </p:nvPr>
        </p:nvSpPr>
        <p:spPr>
          <a:ln/>
        </p:spPr>
        <p:txBody>
          <a:bodyPr/>
          <a:lstStyle/>
          <a:p>
            <a:fld id="{2B276F3C-E168-4B3E-843B-C23106615E3A}" type="slidenum">
              <a:rPr lang="en-US">
                <a:solidFill>
                  <a:prstClr val="black"/>
                </a:solidFill>
              </a:rPr>
              <a:pPr/>
              <a:t>9</a:t>
            </a:fld>
            <a:endParaRPr lang="en-US">
              <a:solidFill>
                <a:prstClr val="black"/>
              </a:solidFill>
            </a:endParaRPr>
          </a:p>
        </p:txBody>
      </p:sp>
      <p:sp>
        <p:nvSpPr>
          <p:cNvPr id="552962" name="Rectangle 2"/>
          <p:cNvSpPr>
            <a:spLocks noGrp="1" noRot="1" noChangeAspect="1" noChangeArrowheads="1" noTextEdit="1"/>
          </p:cNvSpPr>
          <p:nvPr>
            <p:ph type="sldImg"/>
          </p:nvPr>
        </p:nvSpPr>
        <p:spPr>
          <a:ln/>
        </p:spPr>
      </p:sp>
      <p:sp>
        <p:nvSpPr>
          <p:cNvPr id="552963" name="Rectangle 3"/>
          <p:cNvSpPr>
            <a:spLocks noGrp="1" noChangeArrowheads="1"/>
          </p:cNvSpPr>
          <p:nvPr>
            <p:ph type="body" idx="1"/>
          </p:nvPr>
        </p:nvSpPr>
        <p:spPr>
          <a:xfrm>
            <a:off x="377378" y="4414838"/>
            <a:ext cx="5792649" cy="4184650"/>
          </a:xfrm>
        </p:spPr>
        <p:txBody>
          <a:bodyPr/>
          <a:lstStyle/>
          <a:p>
            <a:endParaRPr lang="en-US" sz="100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p:spPr>
        <p:txBody>
          <a:bodyPr/>
          <a:lstStyle/>
          <a:p>
            <a:fld id="{BE5848D6-7C27-4861-A3CD-76A828F14051}" type="slidenum">
              <a:rPr lang="en-US" smtClean="0">
                <a:latin typeface="Arial" charset="0"/>
              </a:rPr>
              <a:pPr/>
              <a:t>10</a:t>
            </a:fld>
            <a:endParaRPr lang="en-US" smtClean="0">
              <a:latin typeface="Arial" charset="0"/>
            </a:endParaRPr>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pPr eaLnBrk="1" hangingPunct="1"/>
            <a:endParaRPr lang="en-US" dirty="0"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9B13F8E-F89F-4DFD-8AC5-04E930FF752E}" type="slidenum">
              <a:rPr lang="en-US" smtClean="0"/>
              <a:pPr>
                <a:defRPr/>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p:spPr>
        <p:txBody>
          <a:bodyPr/>
          <a:lstStyle/>
          <a:p>
            <a:fld id="{E09BC4E8-0892-44B2-B67B-EE1D8E5B56CC}" type="slidenum">
              <a:rPr lang="en-US" smtClean="0">
                <a:latin typeface="Arial" charset="0"/>
              </a:rPr>
              <a:pPr/>
              <a:t>12</a:t>
            </a:fld>
            <a:endParaRPr lang="en-US" smtClean="0">
              <a:latin typeface="Arial" charset="0"/>
            </a:endParaRPr>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pPr eaLnBrk="1" hangingPunct="1"/>
            <a:endParaRPr lang="en-US" dirty="0"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3.xml"/><Relationship Id="rId5" Type="http://schemas.openxmlformats.org/officeDocument/2006/relationships/image" Target="../media/image5.png"/><Relationship Id="rId4" Type="http://schemas.openxmlformats.org/officeDocument/2006/relationships/image" Target="../media/image4.jpe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8.tiff"/><Relationship Id="rId2" Type="http://schemas.openxmlformats.org/officeDocument/2006/relationships/image" Target="../media/image7.jpe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46C2AA-6E36-4263-8240-A3C29ECABC89}" type="datetimeFigureOut">
              <a:rPr lang="en-US" smtClean="0"/>
              <a:pPr/>
              <a:t>11/28/2011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12593D1E-98B6-4E21-AD36-1FE59762B0DA}" type="slidenum">
              <a:rPr lang="en-US" smtClean="0"/>
              <a:pPr/>
              <a:t>‹#›</a:t>
            </a:fld>
            <a:endParaRPr lang="en-US"/>
          </a:p>
        </p:txBody>
      </p:sp>
      <p:pic>
        <p:nvPicPr>
          <p:cNvPr id="7" name="Picture 44" descr="OPERA bottom border"/>
          <p:cNvPicPr>
            <a:picLocks noChangeAspect="1" noChangeArrowheads="1"/>
          </p:cNvPicPr>
          <p:nvPr userDrawn="1"/>
        </p:nvPicPr>
        <p:blipFill>
          <a:blip r:embed="rId2" cstate="print"/>
          <a:srcRect/>
          <a:stretch>
            <a:fillRect/>
          </a:stretch>
        </p:blipFill>
        <p:spPr bwMode="auto">
          <a:xfrm>
            <a:off x="0" y="6477000"/>
            <a:ext cx="9144000" cy="381000"/>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46C2AA-6E36-4263-8240-A3C29ECABC89}" type="datetimeFigureOut">
              <a:rPr lang="en-US" smtClean="0"/>
              <a:pPr/>
              <a:t>11/28/2011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120737A-9472-472E-827E-5F31580816B4}" type="slidenum">
              <a:rPr lang="en-US" smtClean="0"/>
              <a:pPr>
                <a:defRPr/>
              </a:pPr>
              <a:t>‹#›</a:t>
            </a:fld>
            <a:endParaRPr lang="en-US"/>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46C2AA-6E36-4263-8240-A3C29ECABC89}" type="datetimeFigureOut">
              <a:rPr lang="en-US" smtClean="0"/>
              <a:pPr/>
              <a:t>11/28/2011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120737A-9472-472E-827E-5F31580816B4}" type="slidenum">
              <a:rPr lang="en-US" smtClean="0"/>
              <a:pPr>
                <a:defRPr/>
              </a:pPr>
              <a:t>‹#›</a:t>
            </a:fld>
            <a:endParaRPr lang="en-US"/>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latin typeface="Tahoma" pitchFamily="34" charset="0"/>
                <a:cs typeface="Tahoma" pitchFamily="34" charset="0"/>
              </a:defRPr>
            </a:lvl1pPr>
            <a:extLst/>
          </a:lstStyle>
          <a:p>
            <a:r>
              <a:rPr kumimoji="0" lang="en-US" dirty="0" smtClean="0"/>
              <a:t>Click to edit Master title style</a:t>
            </a:r>
            <a:endParaRPr kumimoji="0" lang="en-US" dirty="0"/>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E28BA2CC-F7FE-43B2-B9E3-579F2D8688FD}" type="slidenum">
              <a:rPr lang="en-US" smtClean="0"/>
              <a:pPr>
                <a:defRPr/>
              </a:pPr>
              <a:t>‹#›</a:t>
            </a:fld>
            <a:endParaRPr lang="en-US"/>
          </a:p>
        </p:txBody>
      </p:sp>
      <p:pic>
        <p:nvPicPr>
          <p:cNvPr id="13" name="Picture 12" descr="OPERA bottom border"/>
          <p:cNvPicPr>
            <a:picLocks noChangeAspect="1" noChangeArrowheads="1"/>
          </p:cNvPicPr>
          <p:nvPr userDrawn="1"/>
        </p:nvPicPr>
        <p:blipFill>
          <a:blip r:embed="rId3" cstate="print"/>
          <a:srcRect/>
          <a:stretch>
            <a:fillRect/>
          </a:stretch>
        </p:blipFill>
        <p:spPr bwMode="auto">
          <a:xfrm>
            <a:off x="0" y="6477000"/>
            <a:ext cx="9144000" cy="381000"/>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buClrTx/>
              <a:buSzPct val="100000"/>
              <a:buFont typeface="Wingdings" pitchFamily="2" charset="2"/>
              <a:buChar char="§"/>
              <a:defRPr sz="2800">
                <a:latin typeface="Tahoma" pitchFamily="34" charset="0"/>
                <a:cs typeface="Tahoma" pitchFamily="34" charset="0"/>
              </a:defRPr>
            </a:lvl1pPr>
            <a:lvl2pPr>
              <a:buClrTx/>
              <a:buSzPct val="50000"/>
              <a:buFont typeface="Wingdings" pitchFamily="2" charset="2"/>
              <a:buChar char="q"/>
              <a:defRPr>
                <a:latin typeface="Tahoma" pitchFamily="34" charset="0"/>
                <a:cs typeface="Tahoma" pitchFamily="34" charset="0"/>
              </a:defRPr>
            </a:lvl2pPr>
            <a:lvl3pPr>
              <a:buClrTx/>
              <a:buFont typeface="Arial" pitchFamily="34" charset="0"/>
              <a:buChar char="•"/>
              <a:defRPr>
                <a:latin typeface="Tahoma" pitchFamily="34" charset="0"/>
                <a:cs typeface="Tahoma" pitchFamily="34" charset="0"/>
              </a:defRPr>
            </a:lvl3pPr>
            <a:lvl4pPr>
              <a:buClr>
                <a:srgbClr val="000000"/>
              </a:buClr>
              <a:buSzPct val="50000"/>
              <a:buFont typeface="Courier New" pitchFamily="49" charset="0"/>
              <a:buChar char="o"/>
              <a:defRPr>
                <a:latin typeface="Tahoma" pitchFamily="34" charset="0"/>
                <a:cs typeface="Tahoma" pitchFamily="34" charset="0"/>
              </a:defRPr>
            </a:lvl4pPr>
            <a:lvl5pPr>
              <a:buClrTx/>
              <a:defRPr>
                <a:latin typeface="Tahoma" pitchFamily="34" charset="0"/>
                <a:cs typeface="Tahoma" pitchFamily="34" charset="0"/>
              </a:defRPr>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9120737A-9472-472E-827E-5F31580816B4}" type="slidenum">
              <a:rPr lang="en-US" smtClean="0"/>
              <a:pPr>
                <a:defRPr/>
              </a:pPr>
              <a:t>‹#›</a:t>
            </a:fld>
            <a:endParaRPr lang="en-US"/>
          </a:p>
        </p:txBody>
      </p:sp>
      <p:sp>
        <p:nvSpPr>
          <p:cNvPr id="7" name="Title 6"/>
          <p:cNvSpPr>
            <a:spLocks noGrp="1"/>
          </p:cNvSpPr>
          <p:nvPr>
            <p:ph type="title"/>
          </p:nvPr>
        </p:nvSpPr>
        <p:spPr/>
        <p:txBody>
          <a:bodyPr rtlCol="0">
            <a:normAutofit/>
          </a:bodyPr>
          <a:lstStyle>
            <a:lvl1pPr>
              <a:defRPr sz="4000">
                <a:solidFill>
                  <a:schemeClr val="bg2">
                    <a:lumMod val="25000"/>
                  </a:schemeClr>
                </a:solidFill>
                <a:effectLst/>
                <a:latin typeface="Tahoma" pitchFamily="34" charset="0"/>
                <a:cs typeface="Tahoma" pitchFamily="34" charset="0"/>
              </a:defRPr>
            </a:lvl1pPr>
            <a:extLst/>
          </a:lstStyle>
          <a:p>
            <a:r>
              <a:rPr kumimoji="0" lang="en-US" dirty="0" smtClean="0"/>
              <a:t>Click to edit Master title style</a:t>
            </a:r>
            <a:endParaRPr kumimoji="0" lang="en-US" dirty="0"/>
          </a:p>
        </p:txBody>
      </p:sp>
    </p:spTree>
  </p:cSld>
  <p:clrMapOvr>
    <a:masterClrMapping/>
  </p:clrMapOvr>
  <p:transition spd="med">
    <p:fade thruBlk="1"/>
  </p:transition>
  <p:timing>
    <p:tnLst>
      <p:par>
        <p:cTn id="1" dur="indefinite" restart="never" nodeType="tmRoot"/>
      </p:par>
    </p:tnLst>
  </p:timing>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CCFFBDCD-EE3E-466F-9F4F-549E676D6BED}" type="slidenum">
              <a:rPr lang="en-US" smtClean="0"/>
              <a:pPr>
                <a:defRPr/>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fade thruBlk="1"/>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9120737A-9472-472E-827E-5F31580816B4}" type="slidenum">
              <a:rPr lang="en-US" smtClean="0"/>
              <a:pPr>
                <a:defRPr/>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p:fade thruBlk="1"/>
  </p:transition>
  <p:timing>
    <p:tnLst>
      <p:par>
        <p:cTn id="1" dur="indefinite" restart="never" nodeType="tmRoot"/>
      </p:par>
    </p:tnLst>
  </p:timing>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9120737A-9472-472E-827E-5F31580816B4}"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transition spd="med">
    <p:fade thruBlk="1"/>
  </p:transition>
  <p:timing>
    <p:tnLst>
      <p:par>
        <p:cTn id="1" dur="indefinite" restart="never" nodeType="tmRoot"/>
      </p:par>
    </p:tnLst>
  </p:timing>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9120737A-9472-472E-827E-5F31580816B4}" type="slidenum">
              <a:rPr lang="en-US" smtClean="0"/>
              <a:pPr>
                <a:defRPr/>
              </a:pPr>
              <a:t>‹#›</a:t>
            </a:fld>
            <a:endParaRPr lang="en-US"/>
          </a:p>
        </p:txBody>
      </p:sp>
      <p:sp>
        <p:nvSpPr>
          <p:cNvPr id="6" name="Title 5"/>
          <p:cNvSpPr>
            <a:spLocks noGrp="1"/>
          </p:cNvSpPr>
          <p:nvPr>
            <p:ph type="title"/>
          </p:nvPr>
        </p:nvSpPr>
        <p:spPr>
          <a:xfrm>
            <a:off x="0" y="2133600"/>
            <a:ext cx="9144000" cy="1143000"/>
          </a:xfrm>
        </p:spPr>
        <p:txBody>
          <a:bodyPr rtlCol="0">
            <a:noAutofit/>
          </a:bodyPr>
          <a:lstStyle>
            <a:lvl1pPr algn="ctr">
              <a:defRPr sz="5400">
                <a:solidFill>
                  <a:schemeClr val="tx1"/>
                </a:solidFill>
                <a:effectLst/>
                <a:latin typeface="Tahoma" pitchFamily="34" charset="0"/>
                <a:cs typeface="Tahoma" pitchFamily="34" charset="0"/>
              </a:defRPr>
            </a:lvl1pPr>
            <a:extLst/>
          </a:lstStyle>
          <a:p>
            <a:r>
              <a:rPr kumimoji="0" lang="en-US" dirty="0" smtClean="0"/>
              <a:t>Click to edit Master title style</a:t>
            </a:r>
            <a:endParaRPr kumimoji="0" lang="en-US" dirty="0"/>
          </a:p>
        </p:txBody>
      </p:sp>
      <p:pic>
        <p:nvPicPr>
          <p:cNvPr id="7" name="Picture 6" descr="NIH bldg 1.jpg"/>
          <p:cNvPicPr>
            <a:picLocks noChangeAspect="1"/>
          </p:cNvPicPr>
          <p:nvPr userDrawn="1"/>
        </p:nvPicPr>
        <p:blipFill>
          <a:blip r:embed="rId2" cstate="print"/>
          <a:stretch>
            <a:fillRect/>
          </a:stretch>
        </p:blipFill>
        <p:spPr>
          <a:xfrm>
            <a:off x="6553200" y="3733800"/>
            <a:ext cx="2383765" cy="2256065"/>
          </a:xfrm>
          <a:prstGeom prst="roundRect">
            <a:avLst>
              <a:gd name="adj" fmla="val 8594"/>
            </a:avLst>
          </a:prstGeom>
          <a:solidFill>
            <a:srgbClr val="FFFFFF">
              <a:shade val="85000"/>
            </a:srgbClr>
          </a:solidFill>
          <a:ln>
            <a:noFill/>
          </a:ln>
          <a:effectLst>
            <a:reflection blurRad="12700" stA="38000" endPos="28000" dist="5000" dir="5400000" sy="-100000" algn="bl" rotWithShape="0"/>
            <a:softEdge rad="127000"/>
          </a:effectLst>
        </p:spPr>
      </p:pic>
    </p:spTree>
  </p:cSld>
  <p:clrMapOvr>
    <a:overrideClrMapping bg1="dk1" tx1="lt1" bg2="dk2" tx2="lt2" accent1="accent1" accent2="accent2" accent3="accent3" accent4="accent4" accent5="accent5" accent6="accent6" hlink="hlink" folHlink="folHlink"/>
  </p:clrMapOvr>
  <p:transition spd="med">
    <p:fade thruBlk="1"/>
  </p:transition>
  <p:timing>
    <p:tnLst>
      <p:par>
        <p:cTn id="1" dur="indefinite" restart="never" nodeType="tmRoot"/>
      </p:par>
    </p:tnLst>
  </p:timing>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1_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9120737A-9472-472E-827E-5F31580816B4}" type="slidenum">
              <a:rPr lang="en-US" smtClean="0"/>
              <a:pPr>
                <a:defRPr/>
              </a:pPr>
              <a:t>‹#›</a:t>
            </a:fld>
            <a:endParaRPr lang="en-US"/>
          </a:p>
        </p:txBody>
      </p:sp>
      <p:sp>
        <p:nvSpPr>
          <p:cNvPr id="6" name="Title 5"/>
          <p:cNvSpPr>
            <a:spLocks noGrp="1"/>
          </p:cNvSpPr>
          <p:nvPr>
            <p:ph type="title"/>
          </p:nvPr>
        </p:nvSpPr>
        <p:spPr>
          <a:xfrm>
            <a:off x="0" y="2209800"/>
            <a:ext cx="9144000" cy="1143000"/>
          </a:xfrm>
        </p:spPr>
        <p:txBody>
          <a:bodyPr rtlCol="0">
            <a:noAutofit/>
          </a:bodyPr>
          <a:lstStyle>
            <a:lvl1pPr algn="ctr">
              <a:defRPr sz="5400">
                <a:solidFill>
                  <a:schemeClr val="tx1"/>
                </a:solidFill>
                <a:effectLst/>
                <a:latin typeface="Tahoma" pitchFamily="34" charset="0"/>
                <a:cs typeface="Tahoma" pitchFamily="34" charset="0"/>
              </a:defRPr>
            </a:lvl1pPr>
            <a:extLst/>
          </a:lstStyle>
          <a:p>
            <a:r>
              <a:rPr kumimoji="0" lang="en-US" dirty="0" smtClean="0"/>
              <a:t>Click to edit Master title style</a:t>
            </a:r>
            <a:endParaRPr kumimoji="0" lang="en-US" dirty="0"/>
          </a:p>
        </p:txBody>
      </p:sp>
    </p:spTree>
  </p:cSld>
  <p:clrMapOvr>
    <a:overrideClrMapping bg1="dk1" tx1="lt1" bg2="dk2" tx2="lt2" accent1="accent1" accent2="accent2" accent3="accent3" accent4="accent4" accent5="accent5" accent6="accent6" hlink="hlink" folHlink="folHlink"/>
  </p:clrMapOvr>
  <p:transition spd="med">
    <p:fade thruBlk="1"/>
  </p:transition>
  <p:timing>
    <p:tnLst>
      <p:par>
        <p:cTn id="1" dur="indefinite" restart="never" nodeType="tmRoot"/>
      </p:par>
    </p:tnLst>
  </p:timing>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076ABB3E-16F5-4263-B846-4337212A19AA}" type="slidenum">
              <a:rPr lang="en-US" smtClean="0"/>
              <a:pPr>
                <a:defRPr/>
              </a:pPr>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46C2AA-6E36-4263-8240-A3C29ECABC89}" type="datetimeFigureOut">
              <a:rPr lang="en-US" smtClean="0"/>
              <a:pPr/>
              <a:t>11/28/2011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120737A-9472-472E-827E-5F31580816B4}" type="slidenum">
              <a:rPr lang="en-US" smtClean="0"/>
              <a:pPr>
                <a:defRPr/>
              </a:pPr>
              <a:t>‹#›</a:t>
            </a:fld>
            <a:endParaRPr lang="en-US"/>
          </a:p>
        </p:txBody>
      </p:sp>
    </p:spTree>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9120737A-9472-472E-827E-5F31580816B4}"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transition spd="med">
    <p:fade thruBlk="1"/>
  </p:transition>
  <p:timing>
    <p:tnLst>
      <p:par>
        <p:cTn id="1" dur="indefinite" restart="never" nodeType="tmRoot"/>
      </p:par>
    </p:tnLst>
  </p:timing>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Ref idx="1002">
        <a:schemeClr val="bg1"/>
      </p:bgRef>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57200" y="1676400"/>
            <a:ext cx="8229600" cy="3352800"/>
          </a:xfrm>
          <a:prstGeom prst="rect">
            <a:avLst/>
          </a:prstGeom>
          <a:solidFill>
            <a:schemeClr val="tx1">
              <a:lumMod val="65000"/>
            </a:schemeClr>
          </a:solidFill>
          <a:ln>
            <a:solidFill>
              <a:schemeClr val="bg1"/>
            </a:solidFill>
          </a:ln>
          <a:effectLst>
            <a:innerShdw blurRad="95250">
              <a:srgbClr val="000000"/>
            </a:innerShdw>
          </a:effectLst>
        </p:spPr>
        <p:txBody>
          <a:bodyPr/>
          <a:lstStyle>
            <a:lvl1pPr marL="0" indent="0">
              <a:buNone/>
              <a:defRPr sz="3200"/>
            </a:lvl1pPr>
            <a:extLst/>
          </a:lstStyle>
          <a:p>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57B82123-F392-4E95-BEE6-64750C3A76AA}" type="slidenum">
              <a:rPr lang="en-US" smtClean="0"/>
              <a:pPr>
                <a:defRPr/>
              </a:pPr>
              <a:t>‹#›</a:t>
            </a:fld>
            <a:endParaRPr lang="en-US"/>
          </a:p>
        </p:txBody>
      </p:sp>
      <p:sp>
        <p:nvSpPr>
          <p:cNvPr id="2" name="Title 1"/>
          <p:cNvSpPr>
            <a:spLocks noGrp="1"/>
          </p:cNvSpPr>
          <p:nvPr>
            <p:ph type="title"/>
          </p:nvPr>
        </p:nvSpPr>
        <p:spPr>
          <a:xfrm>
            <a:off x="609600" y="3124200"/>
            <a:ext cx="8075432" cy="562672"/>
          </a:xfrm>
          <a:noFill/>
        </p:spPr>
        <p:txBody>
          <a:bodyPr anchor="t">
            <a:noAutofit/>
            <a:sp3d prstMaterial="softEdge"/>
          </a:bodyPr>
          <a:lstStyle>
            <a:lvl1pPr marR="0" algn="ctr">
              <a:buNone/>
              <a:defRPr sz="4000" b="1">
                <a:solidFill>
                  <a:schemeClr val="tx1"/>
                </a:solidFill>
                <a:effectLst>
                  <a:outerShdw blurRad="50800" dist="25000" dir="5400000" algn="t" rotWithShape="0">
                    <a:prstClr val="black">
                      <a:alpha val="45000"/>
                    </a:prstClr>
                  </a:outerShdw>
                </a:effectLst>
                <a:latin typeface="Tahoma" pitchFamily="34" charset="0"/>
                <a:cs typeface="Tahoma" pitchFamily="34" charset="0"/>
              </a:defRPr>
            </a:lvl1pPr>
            <a:extLst/>
          </a:lstStyle>
          <a:p>
            <a:r>
              <a:rPr kumimoji="0" lang="en-US" dirty="0" smtClean="0"/>
              <a:t>Click to edit Master title style</a:t>
            </a:r>
            <a:endParaRPr kumimoji="0" lang="en-US" dirty="0"/>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transition spd="med">
    <p:fade thruBlk="1"/>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9120737A-9472-472E-827E-5F31580816B4}" type="slidenum">
              <a:rPr lang="en-US" smtClean="0"/>
              <a:pPr>
                <a:defRPr/>
              </a:pPr>
              <a:t>‹#›</a:t>
            </a:fld>
            <a:endParaRPr lang="en-US"/>
          </a:p>
        </p:txBody>
      </p:sp>
    </p:spTree>
  </p:cSld>
  <p:clrMapOvr>
    <a:masterClrMapping/>
  </p:clrMapOvr>
  <p:transition spd="med">
    <p:fade thruBlk="1"/>
  </p:transition>
  <p:timing>
    <p:tnLst>
      <p:par>
        <p:cTn id="1" dur="indefinite" restart="never" nodeType="tmRoot"/>
      </p:par>
    </p:tnLst>
  </p:timing>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9120737A-9472-472E-827E-5F31580816B4}" type="slidenum">
              <a:rPr lang="en-US" smtClean="0"/>
              <a:pPr>
                <a:defRPr/>
              </a:pPr>
              <a:t>‹#›</a:t>
            </a:fld>
            <a:endParaRPr lang="en-US"/>
          </a:p>
        </p:txBody>
      </p:sp>
    </p:spTree>
  </p:cSld>
  <p:clrMapOvr>
    <a:masterClrMapping/>
  </p:clrMapOvr>
  <p:transition spd="med">
    <p:fade thruBlk="1"/>
  </p:transition>
  <p:timing>
    <p:tnLst>
      <p:par>
        <p:cTn id="1" dur="indefinite" restart="never" nodeType="tmRoot"/>
      </p:par>
    </p:tnLst>
  </p:timing>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0" y="457200"/>
            <a:ext cx="60960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latin typeface="Tahoma" pitchFamily="34" charset="0"/>
                <a:cs typeface="Tahoma" pitchFamily="34" charset="0"/>
              </a:defRPr>
            </a:lvl1pPr>
            <a:extLst/>
          </a:lstStyle>
          <a:p>
            <a:r>
              <a:rPr kumimoji="0" lang="en-US" dirty="0" smtClean="0"/>
              <a:t>Click to edit Master title style</a:t>
            </a:r>
            <a:endParaRPr kumimoji="0" lang="en-US" dirty="0"/>
          </a:p>
        </p:txBody>
      </p:sp>
      <p:sp>
        <p:nvSpPr>
          <p:cNvPr id="17" name="Subtitle 16"/>
          <p:cNvSpPr>
            <a:spLocks noGrp="1"/>
          </p:cNvSpPr>
          <p:nvPr>
            <p:ph type="subTitle" idx="1"/>
          </p:nvPr>
        </p:nvSpPr>
        <p:spPr>
          <a:xfrm>
            <a:off x="609600" y="2838896"/>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E28BA2CC-F7FE-43B2-B9E3-579F2D8688FD}" type="slidenum">
              <a:rPr lang="en-US" smtClean="0"/>
              <a:pPr>
                <a:defRPr/>
              </a:pPr>
              <a:t>‹#›</a:t>
            </a:fld>
            <a:endParaRPr lang="en-US"/>
          </a:p>
        </p:txBody>
      </p:sp>
      <p:pic>
        <p:nvPicPr>
          <p:cNvPr id="13" name="Picture 12" descr="OPERA bottom border"/>
          <p:cNvPicPr>
            <a:picLocks noChangeAspect="1" noChangeArrowheads="1"/>
          </p:cNvPicPr>
          <p:nvPr userDrawn="1"/>
        </p:nvPicPr>
        <p:blipFill>
          <a:blip r:embed="rId3" cstate="print"/>
          <a:srcRect/>
          <a:stretch>
            <a:fillRect/>
          </a:stretch>
        </p:blipFill>
        <p:spPr bwMode="auto">
          <a:xfrm>
            <a:off x="0" y="6477000"/>
            <a:ext cx="9144000" cy="381000"/>
          </a:xfrm>
          <a:prstGeom prst="rect">
            <a:avLst/>
          </a:prstGeom>
          <a:noFill/>
          <a:ln w="9525">
            <a:noFill/>
            <a:miter lim="800000"/>
            <a:headEnd/>
            <a:tailEnd/>
          </a:ln>
        </p:spPr>
      </p:pic>
      <p:pic>
        <p:nvPicPr>
          <p:cNvPr id="14" name="Picture 13" descr="Bldg 1.jpg"/>
          <p:cNvPicPr>
            <a:picLocks noChangeAspect="1"/>
          </p:cNvPicPr>
          <p:nvPr userDrawn="1"/>
        </p:nvPicPr>
        <p:blipFill>
          <a:blip r:embed="rId4" cstate="print"/>
          <a:stretch>
            <a:fillRect/>
          </a:stretch>
        </p:blipFill>
        <p:spPr>
          <a:xfrm>
            <a:off x="6400800" y="152400"/>
            <a:ext cx="2743200" cy="2743200"/>
          </a:xfrm>
          <a:prstGeom prst="rect">
            <a:avLst/>
          </a:prstGeom>
        </p:spPr>
      </p:pic>
      <p:pic>
        <p:nvPicPr>
          <p:cNvPr id="15" name="Picture 14" descr="logo clear.png"/>
          <p:cNvPicPr>
            <a:picLocks noChangeAspect="1"/>
          </p:cNvPicPr>
          <p:nvPr userDrawn="1"/>
        </p:nvPicPr>
        <p:blipFill>
          <a:blip r:embed="rId5" cstate="print"/>
          <a:stretch>
            <a:fillRect/>
          </a:stretch>
        </p:blipFill>
        <p:spPr>
          <a:xfrm>
            <a:off x="3352800" y="4343400"/>
            <a:ext cx="2298002" cy="774128"/>
          </a:xfrm>
          <a:prstGeom prst="rect">
            <a:avLst/>
          </a:prstGeom>
        </p:spPr>
      </p:pic>
    </p:spTree>
  </p:cSld>
  <p:clrMapOvr>
    <a:masterClrMapping/>
  </p:clrMapOvr>
  <p:transition spd="med">
    <p:fade thruBlk="1"/>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latin typeface="Tahoma" pitchFamily="34" charset="0"/>
                <a:cs typeface="Tahoma" pitchFamily="34" charset="0"/>
              </a:defRPr>
            </a:lvl1pPr>
            <a:extLst/>
          </a:lstStyle>
          <a:p>
            <a:r>
              <a:rPr kumimoji="0" lang="en-US" dirty="0" smtClean="0"/>
              <a:t>Click to edit Master title style</a:t>
            </a:r>
            <a:endParaRPr kumimoji="0" lang="en-US" dirty="0"/>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E28BA2CC-F7FE-43B2-B9E3-579F2D8688FD}" type="slidenum">
              <a:rPr lang="en-US" smtClean="0"/>
              <a:pPr>
                <a:defRPr/>
              </a:pPr>
              <a:t>‹#›</a:t>
            </a:fld>
            <a:endParaRPr lang="en-US"/>
          </a:p>
        </p:txBody>
      </p:sp>
      <p:pic>
        <p:nvPicPr>
          <p:cNvPr id="13" name="Picture 12" descr="OPERA bottom border"/>
          <p:cNvPicPr>
            <a:picLocks noChangeAspect="1" noChangeArrowheads="1"/>
          </p:cNvPicPr>
          <p:nvPr userDrawn="1"/>
        </p:nvPicPr>
        <p:blipFill>
          <a:blip r:embed="rId3" cstate="print"/>
          <a:srcRect/>
          <a:stretch>
            <a:fillRect/>
          </a:stretch>
        </p:blipFill>
        <p:spPr bwMode="auto">
          <a:xfrm>
            <a:off x="0" y="6477000"/>
            <a:ext cx="9144000" cy="381000"/>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buFont typeface="Wingdings" pitchFamily="2" charset="2"/>
              <a:buChar char="§"/>
              <a:defRPr>
                <a:latin typeface="Tahoma" pitchFamily="34" charset="0"/>
                <a:cs typeface="Tahoma" pitchFamily="34" charset="0"/>
              </a:defRPr>
            </a:lvl1pPr>
            <a:lvl2pPr>
              <a:defRPr>
                <a:latin typeface="Tahoma" pitchFamily="34" charset="0"/>
                <a:cs typeface="Tahoma" pitchFamily="34" charset="0"/>
              </a:defRPr>
            </a:lvl2pPr>
            <a:lvl3pPr>
              <a:defRPr>
                <a:latin typeface="Tahoma" pitchFamily="34" charset="0"/>
                <a:cs typeface="Tahoma" pitchFamily="34" charset="0"/>
              </a:defRPr>
            </a:lvl3pPr>
            <a:lvl4pPr>
              <a:defRPr>
                <a:latin typeface="Tahoma" pitchFamily="34" charset="0"/>
                <a:cs typeface="Tahoma" pitchFamily="34" charset="0"/>
              </a:defRPr>
            </a:lvl4pPr>
            <a:lvl5pPr>
              <a:defRPr>
                <a:latin typeface="Tahoma" pitchFamily="34" charset="0"/>
                <a:cs typeface="Tahoma" pitchFamily="34" charset="0"/>
              </a:defRPr>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9120737A-9472-472E-827E-5F31580816B4}" type="slidenum">
              <a:rPr lang="en-US" smtClean="0"/>
              <a:pPr>
                <a:defRPr/>
              </a:pPr>
              <a:t>‹#›</a:t>
            </a:fld>
            <a:endParaRPr lang="en-US"/>
          </a:p>
        </p:txBody>
      </p:sp>
      <p:sp>
        <p:nvSpPr>
          <p:cNvPr id="7" name="Title 6"/>
          <p:cNvSpPr>
            <a:spLocks noGrp="1"/>
          </p:cNvSpPr>
          <p:nvPr>
            <p:ph type="title"/>
          </p:nvPr>
        </p:nvSpPr>
        <p:spPr/>
        <p:txBody>
          <a:bodyPr rtlCol="0"/>
          <a:lstStyle>
            <a:lvl1pPr>
              <a:defRPr>
                <a:effectLst/>
              </a:defRPr>
            </a:lvl1pPr>
            <a:extLst/>
          </a:lstStyle>
          <a:p>
            <a:r>
              <a:rPr kumimoji="0" lang="en-US" dirty="0" smtClean="0"/>
              <a:t>Click to edit Master title style</a:t>
            </a:r>
            <a:endParaRPr kumimoji="0" lang="en-US" dirty="0"/>
          </a:p>
        </p:txBody>
      </p:sp>
    </p:spTree>
  </p:cSld>
  <p:clrMapOvr>
    <a:masterClrMapping/>
  </p:clrMapOvr>
  <p:transition spd="med">
    <p:fade thruBlk="1"/>
  </p:transition>
  <p:timing>
    <p:tnLst>
      <p:par>
        <p:cTn id="1" dur="indefinite" restart="never" nodeType="tmRoot"/>
      </p:par>
    </p:tnLst>
  </p:timing>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CCFFBDCD-EE3E-466F-9F4F-549E676D6BED}" type="slidenum">
              <a:rPr lang="en-US" smtClean="0"/>
              <a:pPr>
                <a:defRPr/>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fade thruBlk="1"/>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9120737A-9472-472E-827E-5F31580816B4}" type="slidenum">
              <a:rPr lang="en-US" smtClean="0"/>
              <a:pPr>
                <a:defRPr/>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p:fade thruBlk="1"/>
  </p:transition>
  <p:timing>
    <p:tnLst>
      <p:par>
        <p:cTn id="1" dur="indefinite" restart="never" nodeType="tmRoot"/>
      </p:par>
    </p:tnLst>
  </p:timing>
  <p:hf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9120737A-9472-472E-827E-5F31580816B4}"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transition spd="med">
    <p:fade thruBlk="1"/>
  </p:transition>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46C2AA-6E36-4263-8240-A3C29ECABC89}" type="datetimeFigureOut">
              <a:rPr lang="en-US" smtClean="0"/>
              <a:pPr/>
              <a:t>11/28/2011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CFFBDCD-EE3E-466F-9F4F-549E676D6BED}" type="slidenum">
              <a:rPr lang="en-US" smtClean="0"/>
              <a:pPr>
                <a:defRPr/>
              </a:pPr>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9120737A-9472-472E-827E-5F31580816B4}" type="slidenum">
              <a:rPr lang="en-US" smtClean="0"/>
              <a:pPr>
                <a:defRPr/>
              </a:pPr>
              <a:t>‹#›</a:t>
            </a:fld>
            <a:endParaRPr lang="en-US"/>
          </a:p>
        </p:txBody>
      </p:sp>
      <p:sp>
        <p:nvSpPr>
          <p:cNvPr id="6" name="Title 5"/>
          <p:cNvSpPr>
            <a:spLocks noGrp="1"/>
          </p:cNvSpPr>
          <p:nvPr>
            <p:ph type="title"/>
          </p:nvPr>
        </p:nvSpPr>
        <p:spPr>
          <a:xfrm>
            <a:off x="0" y="2133600"/>
            <a:ext cx="9144000" cy="1143000"/>
          </a:xfrm>
        </p:spPr>
        <p:txBody>
          <a:bodyPr rtlCol="0">
            <a:noAutofit/>
          </a:bodyPr>
          <a:lstStyle>
            <a:lvl1pPr algn="ctr">
              <a:defRPr sz="5400">
                <a:solidFill>
                  <a:schemeClr val="tx1"/>
                </a:solidFill>
                <a:effectLst/>
                <a:latin typeface="Tahoma" pitchFamily="34" charset="0"/>
                <a:cs typeface="Tahoma" pitchFamily="34" charset="0"/>
              </a:defRPr>
            </a:lvl1pPr>
            <a:extLst/>
          </a:lstStyle>
          <a:p>
            <a:r>
              <a:rPr kumimoji="0" lang="en-US" dirty="0" smtClean="0"/>
              <a:t>Click to edit Master title style</a:t>
            </a:r>
            <a:endParaRPr kumimoji="0" lang="en-US" dirty="0"/>
          </a:p>
        </p:txBody>
      </p:sp>
      <p:pic>
        <p:nvPicPr>
          <p:cNvPr id="7" name="Picture 6" descr="NIH bldg 1.jpg"/>
          <p:cNvPicPr>
            <a:picLocks noChangeAspect="1"/>
          </p:cNvPicPr>
          <p:nvPr userDrawn="1"/>
        </p:nvPicPr>
        <p:blipFill>
          <a:blip r:embed="rId2" cstate="print"/>
          <a:stretch>
            <a:fillRect/>
          </a:stretch>
        </p:blipFill>
        <p:spPr>
          <a:xfrm>
            <a:off x="6553200" y="3733800"/>
            <a:ext cx="2383765" cy="2256065"/>
          </a:xfrm>
          <a:prstGeom prst="roundRect">
            <a:avLst>
              <a:gd name="adj" fmla="val 8594"/>
            </a:avLst>
          </a:prstGeom>
          <a:solidFill>
            <a:srgbClr val="FFFFFF">
              <a:shade val="85000"/>
            </a:srgbClr>
          </a:solidFill>
          <a:ln>
            <a:noFill/>
          </a:ln>
          <a:effectLst>
            <a:reflection blurRad="12700" stA="38000" endPos="28000" dist="5000" dir="5400000" sy="-100000" algn="bl" rotWithShape="0"/>
            <a:softEdge rad="127000"/>
          </a:effectLst>
        </p:spPr>
      </p:pic>
    </p:spTree>
  </p:cSld>
  <p:clrMapOvr>
    <a:overrideClrMapping bg1="dk1" tx1="lt1" bg2="dk2" tx2="lt2" accent1="accent1" accent2="accent2" accent3="accent3" accent4="accent4" accent5="accent5" accent6="accent6" hlink="hlink" folHlink="folHlink"/>
  </p:clrMapOvr>
  <p:transition spd="med">
    <p:fade thruBlk="1"/>
  </p:transition>
  <p:timing>
    <p:tnLst>
      <p:par>
        <p:cTn id="1" dur="indefinite" restart="never" nodeType="tmRoot"/>
      </p:par>
    </p:tnLst>
  </p:timing>
  <p:hf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1_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9120737A-9472-472E-827E-5F31580816B4}" type="slidenum">
              <a:rPr lang="en-US" smtClean="0"/>
              <a:pPr>
                <a:defRPr/>
              </a:pPr>
              <a:t>‹#›</a:t>
            </a:fld>
            <a:endParaRPr lang="en-US"/>
          </a:p>
        </p:txBody>
      </p:sp>
      <p:sp>
        <p:nvSpPr>
          <p:cNvPr id="6" name="Title 5"/>
          <p:cNvSpPr>
            <a:spLocks noGrp="1"/>
          </p:cNvSpPr>
          <p:nvPr>
            <p:ph type="title"/>
          </p:nvPr>
        </p:nvSpPr>
        <p:spPr>
          <a:xfrm>
            <a:off x="0" y="2209800"/>
            <a:ext cx="9144000" cy="1143000"/>
          </a:xfrm>
        </p:spPr>
        <p:txBody>
          <a:bodyPr rtlCol="0">
            <a:noAutofit/>
          </a:bodyPr>
          <a:lstStyle>
            <a:lvl1pPr algn="ctr">
              <a:defRPr sz="5400">
                <a:solidFill>
                  <a:schemeClr val="tx1"/>
                </a:solidFill>
                <a:effectLst/>
                <a:latin typeface="Tahoma" pitchFamily="34" charset="0"/>
                <a:cs typeface="Tahoma" pitchFamily="34" charset="0"/>
              </a:defRPr>
            </a:lvl1pPr>
            <a:extLst/>
          </a:lstStyle>
          <a:p>
            <a:r>
              <a:rPr kumimoji="0" lang="en-US" dirty="0" smtClean="0"/>
              <a:t>Click to edit Master title style</a:t>
            </a:r>
            <a:endParaRPr kumimoji="0" lang="en-US" dirty="0"/>
          </a:p>
        </p:txBody>
      </p:sp>
    </p:spTree>
  </p:cSld>
  <p:clrMapOvr>
    <a:overrideClrMapping bg1="dk1" tx1="lt1" bg2="dk2" tx2="lt2" accent1="accent1" accent2="accent2" accent3="accent3" accent4="accent4" accent5="accent5" accent6="accent6" hlink="hlink" folHlink="folHlink"/>
  </p:clrMapOvr>
  <p:transition spd="med">
    <p:fade thruBlk="1"/>
  </p:transition>
  <p:timing>
    <p:tnLst>
      <p:par>
        <p:cTn id="1" dur="indefinite" restart="never" nodeType="tmRoot"/>
      </p:par>
    </p:tnLst>
  </p:timing>
  <p:hf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076ABB3E-16F5-4263-B846-4337212A19AA}" type="slidenum">
              <a:rPr lang="en-US" smtClean="0"/>
              <a:pPr>
                <a:defRPr/>
              </a:pPr>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9120737A-9472-472E-827E-5F31580816B4}"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transition spd="med">
    <p:fade thruBlk="1"/>
  </p:transition>
  <p:timing>
    <p:tnLst>
      <p:par>
        <p:cTn id="1" dur="indefinite" restart="never" nodeType="tmRoot"/>
      </p:par>
    </p:tnLst>
  </p:timing>
  <p:hf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Ref idx="1002">
        <a:schemeClr val="bg1"/>
      </p:bgRef>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57200" y="1676400"/>
            <a:ext cx="8229600" cy="3352800"/>
          </a:xfrm>
          <a:prstGeom prst="rect">
            <a:avLst/>
          </a:prstGeom>
          <a:solidFill>
            <a:schemeClr val="tx1">
              <a:lumMod val="65000"/>
            </a:schemeClr>
          </a:solidFill>
          <a:ln>
            <a:solidFill>
              <a:schemeClr val="bg1"/>
            </a:solidFill>
          </a:ln>
          <a:effectLst>
            <a:innerShdw blurRad="95250">
              <a:srgbClr val="000000"/>
            </a:innerShdw>
          </a:effectLst>
        </p:spPr>
        <p:txBody>
          <a:bodyPr/>
          <a:lstStyle>
            <a:lvl1pPr marL="0" indent="0">
              <a:buNone/>
              <a:defRPr sz="3200"/>
            </a:lvl1pPr>
            <a:extLst/>
          </a:lstStyle>
          <a:p>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57B82123-F392-4E95-BEE6-64750C3A76AA}" type="slidenum">
              <a:rPr lang="en-US" smtClean="0"/>
              <a:pPr>
                <a:defRPr/>
              </a:pPr>
              <a:t>‹#›</a:t>
            </a:fld>
            <a:endParaRPr lang="en-US"/>
          </a:p>
        </p:txBody>
      </p:sp>
      <p:sp>
        <p:nvSpPr>
          <p:cNvPr id="2" name="Title 1"/>
          <p:cNvSpPr>
            <a:spLocks noGrp="1"/>
          </p:cNvSpPr>
          <p:nvPr>
            <p:ph type="title"/>
          </p:nvPr>
        </p:nvSpPr>
        <p:spPr>
          <a:xfrm>
            <a:off x="609600" y="3124200"/>
            <a:ext cx="8075432" cy="562672"/>
          </a:xfrm>
          <a:noFill/>
        </p:spPr>
        <p:txBody>
          <a:bodyPr anchor="t">
            <a:noAutofit/>
            <a:sp3d prstMaterial="softEdge"/>
          </a:bodyPr>
          <a:lstStyle>
            <a:lvl1pPr marR="0" algn="ctr">
              <a:buNone/>
              <a:defRPr sz="4000" b="1">
                <a:solidFill>
                  <a:schemeClr val="tx1"/>
                </a:solidFill>
                <a:effectLst>
                  <a:outerShdw blurRad="50800" dist="25000" dir="5400000" algn="t" rotWithShape="0">
                    <a:prstClr val="black">
                      <a:alpha val="45000"/>
                    </a:prstClr>
                  </a:outerShdw>
                </a:effectLst>
                <a:latin typeface="Tahoma" pitchFamily="34" charset="0"/>
                <a:cs typeface="Tahoma" pitchFamily="34" charset="0"/>
              </a:defRPr>
            </a:lvl1pPr>
            <a:extLst/>
          </a:lstStyle>
          <a:p>
            <a:r>
              <a:rPr kumimoji="0" lang="en-US" dirty="0" smtClean="0"/>
              <a:t>Click to edit Master title style</a:t>
            </a:r>
            <a:endParaRPr kumimoji="0" lang="en-US" dirty="0"/>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transition spd="med">
    <p:fade thruBlk="1"/>
  </p:transition>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9120737A-9472-472E-827E-5F31580816B4}" type="slidenum">
              <a:rPr lang="en-US" smtClean="0"/>
              <a:pPr>
                <a:defRPr/>
              </a:pPr>
              <a:t>‹#›</a:t>
            </a:fld>
            <a:endParaRPr lang="en-US"/>
          </a:p>
        </p:txBody>
      </p:sp>
    </p:spTree>
  </p:cSld>
  <p:clrMapOvr>
    <a:masterClrMapping/>
  </p:clrMapOvr>
  <p:transition spd="med">
    <p:fade thruBlk="1"/>
  </p:transition>
  <p:timing>
    <p:tnLst>
      <p:par>
        <p:cTn id="1" dur="indefinite" restart="never" nodeType="tmRoot"/>
      </p:par>
    </p:tnLst>
  </p:timing>
  <p:hf hdr="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9120737A-9472-472E-827E-5F31580816B4}" type="slidenum">
              <a:rPr lang="en-US" smtClean="0"/>
              <a:pPr>
                <a:defRPr/>
              </a:pPr>
              <a:t>‹#›</a:t>
            </a:fld>
            <a:endParaRPr lang="en-US"/>
          </a:p>
        </p:txBody>
      </p:sp>
    </p:spTree>
  </p:cSld>
  <p:clrMapOvr>
    <a:masterClrMapping/>
  </p:clrMapOvr>
  <p:transition spd="med">
    <p:fade thruBlk="1"/>
  </p:transition>
  <p:timing>
    <p:tnLst>
      <p:par>
        <p:cTn id="1" dur="indefinite" restart="never" nodeType="tmRoot"/>
      </p:par>
    </p:tnLst>
  </p:timing>
  <p:hf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600200"/>
            <a:ext cx="8305800" cy="4343400"/>
          </a:xfrm>
        </p:spPr>
        <p:txBody>
          <a:bodyPr/>
          <a:lstStyle>
            <a:lvl1pPr>
              <a:defRPr>
                <a:latin typeface="Tahoma" pitchFamily="34" charset="0"/>
                <a:cs typeface="Tahoma" pitchFamily="34" charset="0"/>
              </a:defRPr>
            </a:lvl1pPr>
            <a:lvl2pPr>
              <a:defRPr>
                <a:latin typeface="Tahoma" pitchFamily="34" charset="0"/>
                <a:cs typeface="Tahoma" pitchFamily="34" charset="0"/>
              </a:defRPr>
            </a:lvl2pPr>
            <a:lvl3pPr>
              <a:defRPr>
                <a:latin typeface="Tahoma" pitchFamily="34" charset="0"/>
                <a:cs typeface="Tahoma" pitchFamily="34" charset="0"/>
              </a:defRPr>
            </a:lvl3pPr>
            <a:lvl4pPr>
              <a:defRPr>
                <a:latin typeface="Tahoma" pitchFamily="34" charset="0"/>
                <a:cs typeface="Tahoma" pitchFamily="34" charset="0"/>
              </a:defRPr>
            </a:lvl4pPr>
            <a:lvl5pPr>
              <a:defRPr>
                <a:latin typeface="Tahoma" pitchFamily="34" charset="0"/>
                <a:cs typeface="Tahom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Slide Number Placeholder 2"/>
          <p:cNvSpPr>
            <a:spLocks noGrp="1"/>
          </p:cNvSpPr>
          <p:nvPr>
            <p:ph type="sldNum" sz="quarter" idx="10"/>
          </p:nvPr>
        </p:nvSpPr>
        <p:spPr>
          <a:xfrm>
            <a:off x="7772400" y="6553200"/>
            <a:ext cx="1371600" cy="155575"/>
          </a:xfrm>
        </p:spPr>
        <p:txBody>
          <a:bodyPr/>
          <a:lstStyle>
            <a:lvl1pPr>
              <a:defRPr/>
            </a:lvl1pPr>
          </a:lstStyle>
          <a:p>
            <a:fld id="{9AF635C3-0C73-41AD-A1BE-81A954606AFF}" type="slidenum">
              <a:rPr lang="en-US"/>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718CFC2-3997-4F6A-A7C5-8824E40C1C39}" type="slidenum">
              <a:rPr lang="en-US" smtClean="0">
                <a:solidFill>
                  <a:prstClr val="black">
                    <a:tint val="75000"/>
                  </a:prstClr>
                </a:solidFill>
              </a:rPr>
              <a:pPr/>
              <a:t>‹#›</a:t>
            </a:fld>
            <a:endParaRPr lang="en-US">
              <a:solidFill>
                <a:prstClr val="black">
                  <a:tint val="75000"/>
                </a:prstClr>
              </a:solidFill>
            </a:endParaRPr>
          </a:p>
        </p:txBody>
      </p:sp>
      <p:pic>
        <p:nvPicPr>
          <p:cNvPr id="7" name="Picture 6" descr="HHS-NIH-OER Logo Combo.jpg"/>
          <p:cNvPicPr>
            <a:picLocks noChangeAspect="1"/>
          </p:cNvPicPr>
          <p:nvPr userDrawn="1"/>
        </p:nvPicPr>
        <p:blipFill>
          <a:blip r:embed="rId2" cstate="print">
            <a:clrChange>
              <a:clrFrom>
                <a:srgbClr val="FFFFFB"/>
              </a:clrFrom>
              <a:clrTo>
                <a:srgbClr val="FFFFFB">
                  <a:alpha val="0"/>
                </a:srgbClr>
              </a:clrTo>
            </a:clrChange>
            <a:duotone>
              <a:prstClr val="black"/>
              <a:schemeClr val="accent1">
                <a:tint val="45000"/>
                <a:satMod val="400000"/>
              </a:schemeClr>
            </a:duotone>
          </a:blip>
          <a:srcRect r="80282"/>
          <a:stretch>
            <a:fillRect/>
          </a:stretch>
        </p:blipFill>
        <p:spPr bwMode="auto">
          <a:xfrm>
            <a:off x="164592" y="6342888"/>
            <a:ext cx="400050" cy="381000"/>
          </a:xfrm>
          <a:prstGeom prst="rect">
            <a:avLst/>
          </a:prstGeom>
          <a:ln>
            <a:noFill/>
          </a:ln>
        </p:spPr>
      </p:pic>
      <p:pic>
        <p:nvPicPr>
          <p:cNvPr id="8" name="Picture 7" descr="NIH_Logo.tif"/>
          <p:cNvPicPr>
            <a:picLocks noChangeAspect="1"/>
          </p:cNvPicPr>
          <p:nvPr userDrawn="1"/>
        </p:nvPicPr>
        <p:blipFill>
          <a:blip r:embed="rId3" cstate="print">
            <a:clrChange>
              <a:clrFrom>
                <a:srgbClr val="FFFFFF"/>
              </a:clrFrom>
              <a:clrTo>
                <a:srgbClr val="FFFFFF">
                  <a:alpha val="0"/>
                </a:srgbClr>
              </a:clrTo>
            </a:clrChange>
            <a:duotone>
              <a:prstClr val="black"/>
              <a:schemeClr val="accent1">
                <a:tint val="45000"/>
                <a:satMod val="400000"/>
              </a:schemeClr>
            </a:duotone>
          </a:blip>
          <a:stretch>
            <a:fillRect/>
          </a:stretch>
        </p:blipFill>
        <p:spPr bwMode="auto">
          <a:xfrm>
            <a:off x="609600" y="6324600"/>
            <a:ext cx="403750" cy="403604"/>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46C2AA-6E36-4263-8240-A3C29ECABC89}" type="datetimeFigureOut">
              <a:rPr lang="en-US" smtClean="0"/>
              <a:pPr/>
              <a:t>11/28/2011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120737A-9472-472E-827E-5F31580816B4}" type="slidenum">
              <a:rPr lang="en-US" smtClean="0"/>
              <a:pPr>
                <a:defRPr/>
              </a:pPr>
              <a:t>‹#›</a:t>
            </a:fld>
            <a:endParaRPr 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46C2AA-6E36-4263-8240-A3C29ECABC89}" type="datetimeFigureOut">
              <a:rPr lang="en-US" smtClean="0"/>
              <a:pPr/>
              <a:t>11/28/2011</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9120737A-9472-472E-827E-5F31580816B4}" type="slidenum">
              <a:rPr lang="en-US" smtClean="0"/>
              <a:pPr>
                <a:defRPr/>
              </a:pPr>
              <a:t>‹#›</a:t>
            </a:fld>
            <a:endParaRPr 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46C2AA-6E36-4263-8240-A3C29ECABC89}" type="datetimeFigureOut">
              <a:rPr lang="en-US" smtClean="0"/>
              <a:pPr/>
              <a:t>11/28/2011</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9120737A-9472-472E-827E-5F31580816B4}" type="slidenum">
              <a:rPr lang="en-US" smtClean="0"/>
              <a:pPr>
                <a:defRPr/>
              </a:pPr>
              <a:t>‹#›</a:t>
            </a:fld>
            <a:endParaRPr lang="en-US"/>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46C2AA-6E36-4263-8240-A3C29ECABC89}" type="datetimeFigureOut">
              <a:rPr lang="en-US" smtClean="0"/>
              <a:pPr/>
              <a:t>11/28/2011</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076ABB3E-16F5-4263-B846-4337212A19AA}" type="slidenum">
              <a:rPr lang="en-US" smtClean="0"/>
              <a:pPr>
                <a:defRPr/>
              </a:pPr>
              <a:t>‹#›</a:t>
            </a:fld>
            <a:endParaRPr lang="en-US"/>
          </a:p>
        </p:txBody>
      </p:sp>
    </p:spTree>
  </p:cSld>
  <p:clrMapOvr>
    <a:masterClrMapping/>
  </p:clrMapOvr>
  <p:transition spd="med">
    <p:fade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46C2AA-6E36-4263-8240-A3C29ECABC89}" type="datetimeFigureOut">
              <a:rPr lang="en-US" smtClean="0"/>
              <a:pPr/>
              <a:t>11/28/2011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120737A-9472-472E-827E-5F31580816B4}" type="slidenum">
              <a:rPr lang="en-US" smtClean="0"/>
              <a:pPr>
                <a:defRPr/>
              </a:pPr>
              <a:t>‹#›</a:t>
            </a:fld>
            <a:endParaRPr lang="en-US"/>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46C2AA-6E36-4263-8240-A3C29ECABC89}" type="datetimeFigureOut">
              <a:rPr lang="en-US" smtClean="0"/>
              <a:pPr/>
              <a:t>11/28/2011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7B82123-F392-4E95-BEE6-64750C3A76AA}" type="slidenum">
              <a:rPr lang="en-US" smtClean="0"/>
              <a:pPr>
                <a:defRPr/>
              </a:pPr>
              <a:t>‹#›</a:t>
            </a:fld>
            <a:endParaRPr lang="en-US"/>
          </a:p>
        </p:txBody>
      </p:sp>
    </p:spTree>
  </p:cSld>
  <p:clrMapOvr>
    <a:masterClrMapping/>
  </p:clrMapOvr>
  <p:transition spd="med">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17" Type="http://schemas.openxmlformats.org/officeDocument/2006/relationships/image" Target="../media/image1.png"/><Relationship Id="rId2" Type="http://schemas.openxmlformats.org/officeDocument/2006/relationships/slideLayout" Target="../slideLayouts/slideLayout25.xml"/><Relationship Id="rId16" Type="http://schemas.openxmlformats.org/officeDocument/2006/relationships/image" Target="../media/image2.jpeg"/><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theme" Target="../theme/theme3.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slideLayout" Target="../slideLayouts/slideLayout37.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4.xml"/><Relationship Id="rId1" Type="http://schemas.openxmlformats.org/officeDocument/2006/relationships/slideLayout" Target="../slideLayouts/slideLayout38.xml"/><Relationship Id="rId5" Type="http://schemas.openxmlformats.org/officeDocument/2006/relationships/image" Target="../media/image8.tiff"/><Relationship Id="rId4" Type="http://schemas.openxmlformats.org/officeDocument/2006/relationships/image" Target="../media/image7.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46C2AA-6E36-4263-8240-A3C29ECABC89}" type="datetimeFigureOut">
              <a:rPr lang="en-US" smtClean="0"/>
              <a:pPr/>
              <a:t>11/28/2011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9120737A-9472-472E-827E-5F31580816B4}" type="slidenum">
              <a:rPr lang="en-US" smtClean="0"/>
              <a:pPr>
                <a:defRPr/>
              </a:pPr>
              <a:t>‹#›</a:t>
            </a:fld>
            <a:endParaRPr lang="en-US"/>
          </a:p>
        </p:txBody>
      </p:sp>
      <p:pic>
        <p:nvPicPr>
          <p:cNvPr id="7" name="Picture 44" descr="OPERA bottom border"/>
          <p:cNvPicPr>
            <a:picLocks noChangeAspect="1" noChangeArrowheads="1"/>
          </p:cNvPicPr>
          <p:nvPr userDrawn="1"/>
        </p:nvPicPr>
        <p:blipFill>
          <a:blip r:embed="rId13" cstate="print"/>
          <a:srcRect/>
          <a:stretch>
            <a:fillRect/>
          </a:stretch>
        </p:blipFill>
        <p:spPr bwMode="auto">
          <a:xfrm>
            <a:off x="0" y="6477000"/>
            <a:ext cx="9144000" cy="381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Lst>
  <p:transition spd="med">
    <p:fade thruBlk="1"/>
  </p:transition>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B46C2AA-6E36-4263-8240-A3C29ECABC89}" type="datetimeFigureOut">
              <a:rPr lang="en-US" smtClean="0"/>
              <a:pPr/>
              <a:t>11/28/2011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9120737A-9472-472E-827E-5F31580816B4}" type="slidenum">
              <a:rPr lang="en-US" smtClean="0"/>
              <a:pPr>
                <a:defRPr/>
              </a:pPr>
              <a:t>‹#›</a:t>
            </a:fld>
            <a:endParaRPr lang="en-US"/>
          </a:p>
        </p:txBody>
      </p:sp>
      <p:pic>
        <p:nvPicPr>
          <p:cNvPr id="11" name="Picture 10" descr="OPERA bottom border"/>
          <p:cNvPicPr>
            <a:picLocks noChangeAspect="1" noChangeArrowheads="1"/>
          </p:cNvPicPr>
          <p:nvPr userDrawn="1"/>
        </p:nvPicPr>
        <p:blipFill>
          <a:blip r:embed="rId15" cstate="print"/>
          <a:srcRect/>
          <a:stretch>
            <a:fillRect/>
          </a:stretch>
        </p:blipFill>
        <p:spPr bwMode="auto">
          <a:xfrm>
            <a:off x="0" y="6477000"/>
            <a:ext cx="9144000" cy="381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10" r:id="rId7"/>
    <p:sldLayoutId id="2147483802" r:id="rId8"/>
    <p:sldLayoutId id="2147483803" r:id="rId9"/>
    <p:sldLayoutId id="2147483804" r:id="rId10"/>
    <p:sldLayoutId id="2147483805" r:id="rId11"/>
    <p:sldLayoutId id="2147483806" r:id="rId12"/>
  </p:sldLayoutIdLst>
  <p:transition spd="med">
    <p:fade thruBlk="1"/>
  </p:transition>
  <p:timing>
    <p:tnLst>
      <p:par>
        <p:cTn id="1" dur="indefinite" restart="never" nodeType="tmRoot"/>
      </p:par>
    </p:tnLst>
  </p:timing>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6"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B46C2AA-6E36-4263-8240-A3C29ECABC89}" type="datetimeFigureOut">
              <a:rPr lang="en-US" smtClean="0"/>
              <a:pPr/>
              <a:t>11/28/2011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9120737A-9472-472E-827E-5F31580816B4}" type="slidenum">
              <a:rPr lang="en-US" smtClean="0"/>
              <a:pPr>
                <a:defRPr/>
              </a:pPr>
              <a:t>‹#›</a:t>
            </a:fld>
            <a:endParaRPr lang="en-US"/>
          </a:p>
        </p:txBody>
      </p:sp>
      <p:pic>
        <p:nvPicPr>
          <p:cNvPr id="11" name="Picture 10" descr="OPERA bottom border"/>
          <p:cNvPicPr>
            <a:picLocks noChangeAspect="1" noChangeArrowheads="1"/>
          </p:cNvPicPr>
          <p:nvPr userDrawn="1"/>
        </p:nvPicPr>
        <p:blipFill>
          <a:blip r:embed="rId17" cstate="print"/>
          <a:srcRect/>
          <a:stretch>
            <a:fillRect/>
          </a:stretch>
        </p:blipFill>
        <p:spPr bwMode="auto">
          <a:xfrm>
            <a:off x="0" y="6477000"/>
            <a:ext cx="9144000" cy="381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13" r:id="rId1"/>
    <p:sldLayoutId id="2147483826" r:id="rId2"/>
    <p:sldLayoutId id="2147483814" r:id="rId3"/>
    <p:sldLayoutId id="2147483815" r:id="rId4"/>
    <p:sldLayoutId id="2147483816" r:id="rId5"/>
    <p:sldLayoutId id="2147483817" r:id="rId6"/>
    <p:sldLayoutId id="2147483818" r:id="rId7"/>
    <p:sldLayoutId id="2147483819" r:id="rId8"/>
    <p:sldLayoutId id="2147483820" r:id="rId9"/>
    <p:sldLayoutId id="2147483821" r:id="rId10"/>
    <p:sldLayoutId id="2147483822" r:id="rId11"/>
    <p:sldLayoutId id="2147483823" r:id="rId12"/>
    <p:sldLayoutId id="2147483824" r:id="rId13"/>
    <p:sldLayoutId id="2147483825" r:id="rId14"/>
  </p:sldLayoutIdLst>
  <p:transition spd="med">
    <p:fade thruBlk="1"/>
  </p:transition>
  <p:timing>
    <p:tnLst>
      <p:par>
        <p:cTn id="1" dur="indefinite" restart="never" nodeType="tmRoot"/>
      </p:par>
    </p:tnLst>
  </p:timing>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2718CFC2-3997-4F6A-A7C5-8824E40C1C39}" type="slidenum">
              <a:rPr lang="en-US" smtClean="0">
                <a:solidFill>
                  <a:prstClr val="black">
                    <a:tint val="75000"/>
                  </a:prstClr>
                </a:solidFill>
                <a:latin typeface="Calibri"/>
              </a:rPr>
              <a:pPr fontAlgn="auto">
                <a:spcBef>
                  <a:spcPts val="0"/>
                </a:spcBef>
                <a:spcAft>
                  <a:spcPts val="0"/>
                </a:spcAft>
              </a:pPr>
              <a:t>‹#›</a:t>
            </a:fld>
            <a:endParaRPr lang="en-US">
              <a:solidFill>
                <a:prstClr val="black">
                  <a:tint val="75000"/>
                </a:prstClr>
              </a:solidFill>
              <a:latin typeface="Calibri"/>
            </a:endParaRPr>
          </a:p>
        </p:txBody>
      </p:sp>
      <p:pic>
        <p:nvPicPr>
          <p:cNvPr id="7" name="Picture 9" descr="OER Logo.gif"/>
          <p:cNvPicPr>
            <a:picLocks noChangeAspect="1"/>
          </p:cNvPicPr>
          <p:nvPr userDrawn="1"/>
        </p:nvPicPr>
        <p:blipFill>
          <a:blip r:embed="rId3" cstate="print"/>
          <a:srcRect/>
          <a:stretch>
            <a:fillRect/>
          </a:stretch>
        </p:blipFill>
        <p:spPr bwMode="auto">
          <a:xfrm>
            <a:off x="8707438" y="6446838"/>
            <a:ext cx="311150" cy="304800"/>
          </a:xfrm>
          <a:prstGeom prst="rect">
            <a:avLst/>
          </a:prstGeom>
          <a:noFill/>
          <a:ln w="9525">
            <a:noFill/>
            <a:miter lim="800000"/>
            <a:headEnd/>
            <a:tailEnd/>
          </a:ln>
        </p:spPr>
      </p:pic>
      <p:sp>
        <p:nvSpPr>
          <p:cNvPr id="8" name="Rectangle 7"/>
          <p:cNvSpPr/>
          <p:nvPr userDrawn="1"/>
        </p:nvSpPr>
        <p:spPr>
          <a:xfrm>
            <a:off x="101600" y="101600"/>
            <a:ext cx="8940800" cy="6662057"/>
          </a:xfrm>
          <a:prstGeom prst="rect">
            <a:avLst/>
          </a:prstGeom>
          <a:noFill/>
          <a:ln>
            <a:gradFill flip="none" rotWithShape="1">
              <a:gsLst>
                <a:gs pos="0">
                  <a:srgbClr val="03D4A8"/>
                </a:gs>
                <a:gs pos="25000">
                  <a:srgbClr val="21D6E0"/>
                </a:gs>
                <a:gs pos="75000">
                  <a:srgbClr val="0087E6"/>
                </a:gs>
                <a:gs pos="100000">
                  <a:srgbClr val="005CBF"/>
                </a:gs>
              </a:gsLst>
              <a:lin ang="162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a:solidFill>
                <a:prstClr val="white"/>
              </a:solidFill>
            </a:endParaRPr>
          </a:p>
        </p:txBody>
      </p:sp>
      <p:pic>
        <p:nvPicPr>
          <p:cNvPr id="9" name="Picture 8" descr="HHS-NIH-OER Logo Combo.jpg"/>
          <p:cNvPicPr>
            <a:picLocks noChangeAspect="1"/>
          </p:cNvPicPr>
          <p:nvPr userDrawn="1"/>
        </p:nvPicPr>
        <p:blipFill>
          <a:blip r:embed="rId4" cstate="print">
            <a:clrChange>
              <a:clrFrom>
                <a:srgbClr val="FFFFFB"/>
              </a:clrFrom>
              <a:clrTo>
                <a:srgbClr val="FFFFFB">
                  <a:alpha val="0"/>
                </a:srgbClr>
              </a:clrTo>
            </a:clrChange>
            <a:duotone>
              <a:prstClr val="black"/>
              <a:schemeClr val="accent1">
                <a:tint val="45000"/>
                <a:satMod val="400000"/>
              </a:schemeClr>
            </a:duotone>
          </a:blip>
          <a:srcRect r="80282"/>
          <a:stretch>
            <a:fillRect/>
          </a:stretch>
        </p:blipFill>
        <p:spPr bwMode="auto">
          <a:xfrm>
            <a:off x="164592" y="6342888"/>
            <a:ext cx="400050" cy="381000"/>
          </a:xfrm>
          <a:prstGeom prst="rect">
            <a:avLst/>
          </a:prstGeom>
          <a:ln>
            <a:noFill/>
          </a:ln>
        </p:spPr>
      </p:pic>
      <p:pic>
        <p:nvPicPr>
          <p:cNvPr id="10" name="Picture 9" descr="NIH_Logo.tif"/>
          <p:cNvPicPr>
            <a:picLocks noChangeAspect="1"/>
          </p:cNvPicPr>
          <p:nvPr userDrawn="1"/>
        </p:nvPicPr>
        <p:blipFill>
          <a:blip r:embed="rId5" cstate="print">
            <a:clrChange>
              <a:clrFrom>
                <a:srgbClr val="FFFFFF"/>
              </a:clrFrom>
              <a:clrTo>
                <a:srgbClr val="FFFFFF">
                  <a:alpha val="0"/>
                </a:srgbClr>
              </a:clrTo>
            </a:clrChange>
            <a:duotone>
              <a:prstClr val="black"/>
              <a:schemeClr val="accent1">
                <a:tint val="45000"/>
                <a:satMod val="400000"/>
              </a:schemeClr>
            </a:duotone>
          </a:blip>
          <a:stretch>
            <a:fillRect/>
          </a:stretch>
        </p:blipFill>
        <p:spPr bwMode="auto">
          <a:xfrm>
            <a:off x="609600" y="6324600"/>
            <a:ext cx="403750" cy="403604"/>
          </a:xfrm>
          <a:prstGeom prst="rect">
            <a:avLst/>
          </a:prstGeom>
        </p:spPr>
      </p:pic>
    </p:spTree>
  </p:cSld>
  <p:clrMap bg1="lt1" tx1="dk1" bg2="lt2" tx2="dk2" accent1="accent1" accent2="accent2" accent3="accent3" accent4="accent4" accent5="accent5" accent6="accent6" hlink="hlink" folHlink="folHlink"/>
  <p:sldLayoutIdLst>
    <p:sldLayoutId id="2147483828"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grants.nih.gov/grants/compliance/42_CFR_50_Subpart_F.htm" TargetMode="External"/><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hyperlink" Target="http://www.gpo.gov/fdsys/pkg/FR-2011-08-25/pdf/2011-21633.pdf" TargetMode="Externa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7.xml"/></Relationships>
</file>

<file path=ppt/slides/_rels/slide55.xml.rels><?xml version="1.0" encoding="UTF-8" standalone="yes"?>
<Relationships xmlns="http://schemas.openxmlformats.org/package/2006/relationships"><Relationship Id="rId3" Type="http://schemas.openxmlformats.org/officeDocument/2006/relationships/hyperlink" Target="mailto:fcoicontracts@mail.nih.gov" TargetMode="External"/><Relationship Id="rId2" Type="http://schemas.openxmlformats.org/officeDocument/2006/relationships/notesSlide" Target="../notesSlides/notesSlide49.xml"/><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3" Type="http://schemas.openxmlformats.org/officeDocument/2006/relationships/hyperlink" Target="http://era.nih.gov/services_for_applicants/other/fcoi.cfm" TargetMode="External"/><Relationship Id="rId2" Type="http://schemas.openxmlformats.org/officeDocument/2006/relationships/notesSlide" Target="../notesSlides/notesSlide50.xml"/><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9.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4.xml.rels><?xml version="1.0" encoding="UTF-8" standalone="yes"?>
<Relationships xmlns="http://schemas.openxmlformats.org/package/2006/relationships"><Relationship Id="rId3" Type="http://schemas.openxmlformats.org/officeDocument/2006/relationships/hyperlink" Target="mailto:FCOICompliance@mail.nih.gov" TargetMode="External"/><Relationship Id="rId7" Type="http://schemas.openxmlformats.org/officeDocument/2006/relationships/image" Target="../media/image12.png"/><Relationship Id="rId2" Type="http://schemas.openxmlformats.org/officeDocument/2006/relationships/notesSlide" Target="../notesSlides/notesSlide57.xml"/><Relationship Id="rId1" Type="http://schemas.openxmlformats.org/officeDocument/2006/relationships/slideLayout" Target="../slideLayouts/slideLayout13.xml"/><Relationship Id="rId6" Type="http://schemas.openxmlformats.org/officeDocument/2006/relationships/hyperlink" Target="http://grants.nih.gov/" TargetMode="External"/><Relationship Id="rId5" Type="http://schemas.openxmlformats.org/officeDocument/2006/relationships/hyperlink" Target="http://grants.nih.gov/grants/guide/notice-files/NOT-OD-11-121.html" TargetMode="External"/><Relationship Id="rId4" Type="http://schemas.openxmlformats.org/officeDocument/2006/relationships/hyperlink" Target="http://grants.nih.gov/grants/policy/coi/" TargetMode="External"/></Relationships>
</file>

<file path=ppt/slides/_rels/slide65.xml.rels><?xml version="1.0" encoding="UTF-8" standalone="yes"?>
<Relationships xmlns="http://schemas.openxmlformats.org/package/2006/relationships"><Relationship Id="rId3" Type="http://schemas.openxmlformats.org/officeDocument/2006/relationships/hyperlink" Target="mailto:diane.dean@nih.gov" TargetMode="External"/><Relationship Id="rId2" Type="http://schemas.openxmlformats.org/officeDocument/2006/relationships/notesSlide" Target="../notesSlides/notesSlide58.xml"/><Relationship Id="rId1" Type="http://schemas.openxmlformats.org/officeDocument/2006/relationships/slideLayout" Target="../slideLayouts/slideLayout13.xml"/><Relationship Id="rId4" Type="http://schemas.openxmlformats.org/officeDocument/2006/relationships/hyperlink" Target="mailto:kathy.hancock@nih.gov"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6.xml"/><Relationship Id="rId1" Type="http://schemas.openxmlformats.org/officeDocument/2006/relationships/slideLayout" Target="../slideLayouts/slideLayout38.xml"/><Relationship Id="rId5" Type="http://schemas.openxmlformats.org/officeDocument/2006/relationships/image" Target="../media/image11.png"/><Relationship Id="rId4" Type="http://schemas.openxmlformats.org/officeDocument/2006/relationships/image" Target="../media/image10.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57200"/>
            <a:ext cx="6705600" cy="1829761"/>
          </a:xfrm>
        </p:spPr>
        <p:txBody>
          <a:bodyPr>
            <a:noAutofit/>
          </a:bodyPr>
          <a:lstStyle/>
          <a:p>
            <a:pPr algn="ctr"/>
            <a:r>
              <a:rPr lang="en-US" sz="5400" dirty="0" smtClean="0">
                <a:solidFill>
                  <a:srgbClr val="000000"/>
                </a:solidFill>
              </a:rPr>
              <a:t>Financial Conflict of Interest</a:t>
            </a:r>
            <a:endParaRPr lang="en-US" sz="5400" dirty="0">
              <a:solidFill>
                <a:srgbClr val="000000"/>
              </a:solidFill>
            </a:endParaRPr>
          </a:p>
        </p:txBody>
      </p:sp>
      <p:sp>
        <p:nvSpPr>
          <p:cNvPr id="3" name="Subtitle 2"/>
          <p:cNvSpPr>
            <a:spLocks noGrp="1"/>
          </p:cNvSpPr>
          <p:nvPr>
            <p:ph type="subTitle" idx="1"/>
          </p:nvPr>
        </p:nvSpPr>
        <p:spPr>
          <a:xfrm>
            <a:off x="0" y="2590800"/>
            <a:ext cx="9144000" cy="1600200"/>
          </a:xfrm>
        </p:spPr>
        <p:txBody>
          <a:bodyPr>
            <a:normAutofit fontScale="77500" lnSpcReduction="20000"/>
          </a:bodyPr>
          <a:lstStyle/>
          <a:p>
            <a:pPr algn="ctr"/>
            <a:r>
              <a:rPr lang="en-US" b="1" dirty="0" smtClean="0">
                <a:latin typeface="Tahoma" pitchFamily="34" charset="0"/>
                <a:cs typeface="Tahoma" pitchFamily="34" charset="0"/>
              </a:rPr>
              <a:t>2011 Revised Regulation</a:t>
            </a:r>
          </a:p>
          <a:p>
            <a:pPr algn="ctr"/>
            <a:r>
              <a:rPr lang="en-US" b="1" dirty="0" smtClean="0">
                <a:latin typeface="Tahoma" pitchFamily="34" charset="0"/>
                <a:cs typeface="Tahoma" pitchFamily="34" charset="0"/>
              </a:rPr>
              <a:t>FCOI Webinar for Grantees</a:t>
            </a:r>
          </a:p>
          <a:p>
            <a:pPr algn="ctr"/>
            <a:r>
              <a:rPr lang="en-US" b="1" dirty="0" smtClean="0">
                <a:latin typeface="Tahoma" pitchFamily="34" charset="0"/>
                <a:cs typeface="Tahoma" pitchFamily="34" charset="0"/>
              </a:rPr>
              <a:t>Provided by the National Institutes of Health</a:t>
            </a:r>
          </a:p>
          <a:p>
            <a:pPr algn="ctr"/>
            <a:endParaRPr lang="en-US" dirty="0" smtClean="0">
              <a:latin typeface="Tahoma" pitchFamily="34" charset="0"/>
              <a:cs typeface="Tahoma" pitchFamily="34" charset="0"/>
            </a:endParaRPr>
          </a:p>
          <a:p>
            <a:pPr algn="ctr"/>
            <a:r>
              <a:rPr lang="en-US" dirty="0" smtClean="0">
                <a:latin typeface="Tahoma" pitchFamily="34" charset="0"/>
                <a:cs typeface="Tahoma" pitchFamily="34" charset="0"/>
              </a:rPr>
              <a:t>November 30, 2011</a:t>
            </a:r>
            <a:endParaRPr lang="en-US" dirty="0">
              <a:latin typeface="Tahoma" pitchFamily="34" charset="0"/>
              <a:cs typeface="Tahoma" pitchFamily="34" charset="0"/>
            </a:endParaRPr>
          </a:p>
        </p:txBody>
      </p:sp>
    </p:spTree>
  </p:cSld>
  <p:clrMapOvr>
    <a:masterClrMapping/>
  </p:clrMapOvr>
  <p:transition spd="med">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323" name="Rectangle 3"/>
          <p:cNvSpPr>
            <a:spLocks noGrp="1" noChangeArrowheads="1"/>
          </p:cNvSpPr>
          <p:nvPr>
            <p:ph idx="1"/>
          </p:nvPr>
        </p:nvSpPr>
        <p:spPr>
          <a:xfrm>
            <a:off x="457200" y="1336675"/>
            <a:ext cx="8229600" cy="4911725"/>
          </a:xfrm>
        </p:spPr>
        <p:txBody>
          <a:bodyPr>
            <a:noAutofit/>
          </a:bodyPr>
          <a:lstStyle/>
          <a:p>
            <a:pPr eaLnBrk="1" hangingPunct="1">
              <a:lnSpc>
                <a:spcPct val="90000"/>
              </a:lnSpc>
              <a:buClr>
                <a:schemeClr val="tx1"/>
              </a:buClr>
              <a:buSzPct val="80000"/>
              <a:defRPr/>
            </a:pPr>
            <a:r>
              <a:rPr lang="en-US" sz="2600" dirty="0" smtClean="0">
                <a:solidFill>
                  <a:schemeClr val="tx1"/>
                </a:solidFill>
                <a:latin typeface="Tahoma" pitchFamily="34" charset="0"/>
                <a:cs typeface="Tahoma" pitchFamily="34" charset="0"/>
              </a:rPr>
              <a:t>Each Institution that applies for or receives PHS/NIH grants or cooperative agreements for research</a:t>
            </a:r>
          </a:p>
          <a:p>
            <a:pPr lvl="1" eaLnBrk="1" hangingPunct="1">
              <a:lnSpc>
                <a:spcPct val="90000"/>
              </a:lnSpc>
              <a:buClr>
                <a:schemeClr val="tx1"/>
              </a:buClr>
              <a:buSzPct val="100000"/>
              <a:buFont typeface="Arial" pitchFamily="34" charset="0"/>
              <a:buChar char="•"/>
              <a:defRPr/>
            </a:pPr>
            <a:r>
              <a:rPr lang="en-US" sz="2400" dirty="0" smtClean="0">
                <a:solidFill>
                  <a:schemeClr val="tx1"/>
                </a:solidFill>
                <a:latin typeface="Tahoma" pitchFamily="34" charset="0"/>
                <a:cs typeface="Tahoma" pitchFamily="34" charset="0"/>
              </a:rPr>
              <a:t>Domestic, foreign, public, private (not Federal)</a:t>
            </a:r>
          </a:p>
          <a:p>
            <a:pPr lvl="1" eaLnBrk="1" hangingPunct="1">
              <a:lnSpc>
                <a:spcPct val="90000"/>
              </a:lnSpc>
              <a:buClr>
                <a:schemeClr val="tx1"/>
              </a:buClr>
              <a:buFont typeface="Arial" pitchFamily="34" charset="0"/>
              <a:buChar char="•"/>
              <a:defRPr/>
            </a:pPr>
            <a:endParaRPr lang="en-US" sz="1100" dirty="0" smtClean="0">
              <a:solidFill>
                <a:schemeClr val="tx1"/>
              </a:solidFill>
              <a:latin typeface="Tahoma" pitchFamily="34" charset="0"/>
              <a:cs typeface="Tahoma" pitchFamily="34" charset="0"/>
            </a:endParaRPr>
          </a:p>
          <a:p>
            <a:pPr eaLnBrk="1" hangingPunct="1">
              <a:lnSpc>
                <a:spcPct val="90000"/>
              </a:lnSpc>
              <a:buClr>
                <a:schemeClr val="tx1"/>
              </a:buClr>
              <a:buSzPct val="80000"/>
              <a:defRPr/>
            </a:pPr>
            <a:r>
              <a:rPr lang="en-US" sz="2600" dirty="0" smtClean="0">
                <a:solidFill>
                  <a:schemeClr val="tx1"/>
                </a:solidFill>
                <a:latin typeface="Tahoma" pitchFamily="34" charset="0"/>
                <a:cs typeface="Tahoma" pitchFamily="34" charset="0"/>
              </a:rPr>
              <a:t>Any Investigator, as defined by the regulation, planning to participate in or participating in the research</a:t>
            </a:r>
          </a:p>
          <a:p>
            <a:pPr eaLnBrk="1" hangingPunct="1">
              <a:lnSpc>
                <a:spcPct val="90000"/>
              </a:lnSpc>
              <a:buClr>
                <a:schemeClr val="tx1"/>
              </a:buClr>
              <a:buSzPct val="80000"/>
              <a:defRPr/>
            </a:pPr>
            <a:endParaRPr lang="en-US" sz="1100" dirty="0" smtClean="0">
              <a:solidFill>
                <a:schemeClr val="tx1"/>
              </a:solidFill>
              <a:latin typeface="Tahoma" pitchFamily="34" charset="0"/>
              <a:cs typeface="Tahoma" pitchFamily="34" charset="0"/>
            </a:endParaRPr>
          </a:p>
          <a:p>
            <a:pPr>
              <a:lnSpc>
                <a:spcPct val="90000"/>
              </a:lnSpc>
              <a:buClr>
                <a:schemeClr val="tx1"/>
              </a:buClr>
              <a:buSzPct val="80000"/>
              <a:defRPr/>
            </a:pPr>
            <a:r>
              <a:rPr lang="en-US" sz="2600" dirty="0" smtClean="0">
                <a:latin typeface="Tahoma" pitchFamily="34" charset="0"/>
                <a:cs typeface="Tahoma" pitchFamily="34" charset="0"/>
              </a:rPr>
              <a:t>When an </a:t>
            </a:r>
            <a:r>
              <a:rPr lang="en-US" sz="2600" dirty="0" smtClean="0">
                <a:solidFill>
                  <a:schemeClr val="tx1"/>
                </a:solidFill>
                <a:latin typeface="Tahoma" pitchFamily="34" charset="0"/>
                <a:cs typeface="Tahoma" pitchFamily="34" charset="0"/>
              </a:rPr>
              <a:t>individual, rather than an Institution, is applying for or receives PHS/NIH research </a:t>
            </a:r>
            <a:r>
              <a:rPr lang="en-US" sz="2600" dirty="0" smtClean="0">
                <a:latin typeface="Tahoma" pitchFamily="34" charset="0"/>
                <a:cs typeface="Tahoma" pitchFamily="34" charset="0"/>
              </a:rPr>
              <a:t>funding</a:t>
            </a:r>
          </a:p>
          <a:p>
            <a:pPr>
              <a:lnSpc>
                <a:spcPct val="90000"/>
              </a:lnSpc>
              <a:buClr>
                <a:schemeClr val="tx1"/>
              </a:buClr>
              <a:buSzPct val="80000"/>
              <a:defRPr/>
            </a:pPr>
            <a:endParaRPr lang="en-US" sz="1100" dirty="0" smtClean="0">
              <a:latin typeface="Tahoma" pitchFamily="34" charset="0"/>
              <a:cs typeface="Tahoma" pitchFamily="34" charset="0"/>
            </a:endParaRPr>
          </a:p>
          <a:p>
            <a:pPr>
              <a:lnSpc>
                <a:spcPct val="90000"/>
              </a:lnSpc>
              <a:buClr>
                <a:schemeClr val="tx1"/>
              </a:buClr>
              <a:buSzPct val="80000"/>
              <a:defRPr/>
            </a:pPr>
            <a:r>
              <a:rPr lang="en-US" sz="2600" dirty="0" smtClean="0">
                <a:latin typeface="Tahoma" pitchFamily="34" charset="0"/>
                <a:cs typeface="Tahoma" pitchFamily="34" charset="0"/>
              </a:rPr>
              <a:t>SBIR/STTR Phase II applicants/awardees </a:t>
            </a:r>
          </a:p>
          <a:p>
            <a:pPr lvl="1">
              <a:lnSpc>
                <a:spcPct val="90000"/>
              </a:lnSpc>
              <a:buClr>
                <a:schemeClr val="tx1"/>
              </a:buClr>
              <a:buSzPct val="80000"/>
              <a:buNone/>
              <a:defRPr/>
            </a:pPr>
            <a:r>
              <a:rPr lang="en-US" sz="2600" dirty="0" smtClean="0">
                <a:latin typeface="Tahoma" pitchFamily="34" charset="0"/>
                <a:cs typeface="Tahoma" pitchFamily="34" charset="0"/>
              </a:rPr>
              <a:t>(Phase I SBIR/STTRs are exempt) </a:t>
            </a:r>
          </a:p>
          <a:p>
            <a:pPr eaLnBrk="1" hangingPunct="1">
              <a:lnSpc>
                <a:spcPct val="90000"/>
              </a:lnSpc>
              <a:buClr>
                <a:schemeClr val="tx1"/>
              </a:buClr>
              <a:buSzPct val="80000"/>
              <a:defRPr/>
            </a:pPr>
            <a:endParaRPr lang="en-US" sz="2800" dirty="0" smtClean="0">
              <a:solidFill>
                <a:schemeClr val="tx1"/>
              </a:solidFill>
              <a:latin typeface="Tahoma" pitchFamily="34" charset="0"/>
              <a:cs typeface="Tahoma" pitchFamily="34" charset="0"/>
            </a:endParaRPr>
          </a:p>
        </p:txBody>
      </p:sp>
      <p:sp>
        <p:nvSpPr>
          <p:cNvPr id="4" name="Slide Number Placeholder 5"/>
          <p:cNvSpPr>
            <a:spLocks noGrp="1"/>
          </p:cNvSpPr>
          <p:nvPr>
            <p:ph type="sldNum" sz="quarter" idx="12"/>
          </p:nvPr>
        </p:nvSpPr>
        <p:spPr/>
        <p:txBody>
          <a:bodyPr/>
          <a:lstStyle/>
          <a:p>
            <a:pPr>
              <a:defRPr/>
            </a:pPr>
            <a:fld id="{E689F501-DD49-4C3D-A1E5-74F24C8591F6}" type="slidenum">
              <a:rPr lang="en-US" smtClean="0"/>
              <a:pPr>
                <a:defRPr/>
              </a:pPr>
              <a:t>10</a:t>
            </a:fld>
            <a:endParaRPr lang="en-US" dirty="0"/>
          </a:p>
        </p:txBody>
      </p:sp>
      <p:sp>
        <p:nvSpPr>
          <p:cNvPr id="568322" name="Rectangle 2"/>
          <p:cNvSpPr>
            <a:spLocks noGrp="1" noChangeArrowheads="1"/>
          </p:cNvSpPr>
          <p:nvPr>
            <p:ph type="title"/>
          </p:nvPr>
        </p:nvSpPr>
        <p:spPr>
          <a:xfrm>
            <a:off x="457200" y="-76200"/>
            <a:ext cx="8229600" cy="1219199"/>
          </a:xfrm>
        </p:spPr>
        <p:txBody>
          <a:bodyPr/>
          <a:lstStyle/>
          <a:p>
            <a:pPr algn="ctr" eaLnBrk="1" hangingPunct="1">
              <a:defRPr/>
            </a:pPr>
            <a:r>
              <a:rPr lang="en-US" dirty="0" smtClean="0">
                <a:latin typeface="Tahoma" pitchFamily="34" charset="0"/>
                <a:cs typeface="Tahoma" pitchFamily="34" charset="0"/>
              </a:rPr>
              <a:t>Who is Covered?</a:t>
            </a:r>
          </a:p>
        </p:txBody>
      </p:sp>
    </p:spTree>
  </p:cSld>
  <p:clrMapOvr>
    <a:masterClrMapping/>
  </p:clrMapOvr>
  <p:transition spd="med">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120737A-9472-472E-827E-5F31580816B4}" type="slidenum">
              <a:rPr lang="en-US" smtClean="0"/>
              <a:pPr>
                <a:defRPr/>
              </a:pPr>
              <a:t>11</a:t>
            </a:fld>
            <a:endParaRPr lang="en-US"/>
          </a:p>
        </p:txBody>
      </p:sp>
      <p:sp>
        <p:nvSpPr>
          <p:cNvPr id="5" name="Title 4"/>
          <p:cNvSpPr>
            <a:spLocks noGrp="1"/>
          </p:cNvSpPr>
          <p:nvPr>
            <p:ph type="title"/>
          </p:nvPr>
        </p:nvSpPr>
        <p:spPr/>
        <p:txBody>
          <a:bodyPr/>
          <a:lstStyle/>
          <a:p>
            <a:r>
              <a:rPr lang="en-US" sz="6000" dirty="0" smtClean="0"/>
              <a:t>Key Definitions</a:t>
            </a:r>
            <a:endParaRPr lang="en-US" sz="6000" dirty="0"/>
          </a:p>
        </p:txBody>
      </p:sp>
      <p:sp>
        <p:nvSpPr>
          <p:cNvPr id="6" name="TextBox 5"/>
          <p:cNvSpPr txBox="1"/>
          <p:nvPr/>
        </p:nvSpPr>
        <p:spPr>
          <a:xfrm>
            <a:off x="228600" y="4343400"/>
            <a:ext cx="5943600" cy="1311128"/>
          </a:xfrm>
          <a:prstGeom prst="rect">
            <a:avLst/>
          </a:prstGeom>
          <a:noFill/>
        </p:spPr>
        <p:txBody>
          <a:bodyPr wrap="square" rtlCol="0">
            <a:spAutoFit/>
          </a:bodyPr>
          <a:lstStyle/>
          <a:p>
            <a:r>
              <a:rPr lang="en-US" b="1" dirty="0" smtClean="0"/>
              <a:t>Diane Dean</a:t>
            </a:r>
          </a:p>
          <a:p>
            <a:endParaRPr lang="en-US" b="1" dirty="0" smtClean="0"/>
          </a:p>
          <a:p>
            <a:pPr eaLnBrk="1" hangingPunct="1">
              <a:lnSpc>
                <a:spcPct val="80000"/>
              </a:lnSpc>
              <a:buFont typeface="Wingdings" pitchFamily="2" charset="2"/>
              <a:buNone/>
              <a:defRPr/>
            </a:pPr>
            <a:r>
              <a:rPr lang="en-US" b="1" dirty="0" smtClean="0">
                <a:latin typeface="Tahoma" pitchFamily="34" charset="0"/>
              </a:rPr>
              <a:t>Director</a:t>
            </a:r>
          </a:p>
          <a:p>
            <a:pPr eaLnBrk="1" hangingPunct="1">
              <a:lnSpc>
                <a:spcPct val="80000"/>
              </a:lnSpc>
              <a:buFont typeface="Wingdings" pitchFamily="2" charset="2"/>
              <a:buNone/>
              <a:defRPr/>
            </a:pPr>
            <a:r>
              <a:rPr lang="en-US" b="1" dirty="0" smtClean="0">
                <a:latin typeface="Tahoma" pitchFamily="34" charset="0"/>
              </a:rPr>
              <a:t>Division of Grants Compliance and Oversight </a:t>
            </a:r>
          </a:p>
          <a:p>
            <a:pPr eaLnBrk="1" hangingPunct="1">
              <a:lnSpc>
                <a:spcPct val="80000"/>
              </a:lnSpc>
              <a:buFont typeface="Wingdings" pitchFamily="2" charset="2"/>
              <a:buNone/>
              <a:defRPr/>
            </a:pPr>
            <a:r>
              <a:rPr lang="en-US" b="1" dirty="0" smtClean="0">
                <a:latin typeface="Tahoma" pitchFamily="34" charset="0"/>
              </a:rPr>
              <a:t>Office of Extramural Research</a:t>
            </a:r>
            <a:endParaRPr lang="en-US" dirty="0"/>
          </a:p>
        </p:txBody>
      </p:sp>
    </p:spTree>
  </p:cSld>
  <p:clrMapOvr>
    <a:masterClrMapping/>
  </p:clrMapOvr>
  <p:transition spd="med">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6995" name="Rectangle 3"/>
          <p:cNvSpPr>
            <a:spLocks noGrp="1" noChangeArrowheads="1"/>
          </p:cNvSpPr>
          <p:nvPr>
            <p:ph idx="1"/>
          </p:nvPr>
        </p:nvSpPr>
        <p:spPr>
          <a:xfrm>
            <a:off x="457200" y="1828800"/>
            <a:ext cx="8298600" cy="4297364"/>
          </a:xfrm>
        </p:spPr>
        <p:txBody>
          <a:bodyPr>
            <a:normAutofit/>
          </a:bodyPr>
          <a:lstStyle/>
          <a:p>
            <a:pPr>
              <a:buClr>
                <a:schemeClr val="tx1"/>
              </a:buClr>
              <a:buSzPct val="100000"/>
              <a:buNone/>
            </a:pPr>
            <a:r>
              <a:rPr lang="en-US" dirty="0" smtClean="0">
                <a:solidFill>
                  <a:schemeClr val="tx1"/>
                </a:solidFill>
                <a:latin typeface="Tahoma" pitchFamily="34" charset="0"/>
                <a:cs typeface="Tahoma" pitchFamily="34" charset="0"/>
              </a:rPr>
              <a:t>	</a:t>
            </a:r>
            <a:r>
              <a:rPr lang="en-US" sz="2800" dirty="0" smtClean="0">
                <a:solidFill>
                  <a:schemeClr val="tx1"/>
                </a:solidFill>
                <a:latin typeface="Tahoma" pitchFamily="34" charset="0"/>
                <a:cs typeface="Tahoma" pitchFamily="34" charset="0"/>
              </a:rPr>
              <a:t>Investigator means the project director or principal Investigator and any other person, regardless of title or position, who is responsible for the design, conduct, or reporting of research funded by the NIH, or proposed for such funding, which may include, for example, collaborators or consultants.</a:t>
            </a:r>
          </a:p>
        </p:txBody>
      </p:sp>
      <p:sp>
        <p:nvSpPr>
          <p:cNvPr id="4" name="Slide Number Placeholder 5"/>
          <p:cNvSpPr>
            <a:spLocks noGrp="1"/>
          </p:cNvSpPr>
          <p:nvPr>
            <p:ph type="sldNum" sz="quarter" idx="12"/>
          </p:nvPr>
        </p:nvSpPr>
        <p:spPr/>
        <p:txBody>
          <a:bodyPr/>
          <a:lstStyle/>
          <a:p>
            <a:pPr>
              <a:defRPr/>
            </a:pPr>
            <a:fld id="{5416E9FF-A82B-4621-9EC3-305F123E45CE}" type="slidenum">
              <a:rPr lang="en-US"/>
              <a:pPr>
                <a:defRPr/>
              </a:pPr>
              <a:t>12</a:t>
            </a:fld>
            <a:endParaRPr lang="en-US"/>
          </a:p>
        </p:txBody>
      </p:sp>
      <p:sp>
        <p:nvSpPr>
          <p:cNvPr id="596994" name="Rectangle 2"/>
          <p:cNvSpPr>
            <a:spLocks noGrp="1" noChangeArrowheads="1"/>
          </p:cNvSpPr>
          <p:nvPr>
            <p:ph type="title"/>
          </p:nvPr>
        </p:nvSpPr>
        <p:spPr/>
        <p:txBody>
          <a:bodyPr/>
          <a:lstStyle/>
          <a:p>
            <a:pPr algn="ctr" eaLnBrk="1" hangingPunct="1">
              <a:defRPr/>
            </a:pPr>
            <a:r>
              <a:rPr lang="en-US" i="1" dirty="0" smtClean="0">
                <a:latin typeface="Tahoma" pitchFamily="34" charset="0"/>
                <a:cs typeface="Tahoma" pitchFamily="34" charset="0"/>
              </a:rPr>
              <a:t>Investigator</a:t>
            </a:r>
          </a:p>
        </p:txBody>
      </p:sp>
    </p:spTree>
  </p:cSld>
  <p:clrMapOvr>
    <a:masterClrMapping/>
  </p:clrMapOvr>
  <p:transition spd="med">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idx="1"/>
          </p:nvPr>
        </p:nvSpPr>
        <p:spPr>
          <a:xfrm>
            <a:off x="0" y="1447800"/>
            <a:ext cx="8686800" cy="4419600"/>
          </a:xfrm>
        </p:spPr>
        <p:txBody>
          <a:bodyPr>
            <a:normAutofit lnSpcReduction="10000"/>
          </a:bodyPr>
          <a:lstStyle/>
          <a:p>
            <a:pPr lvl="1">
              <a:buNone/>
            </a:pPr>
            <a:endParaRPr lang="en-US" sz="2400" dirty="0" smtClean="0"/>
          </a:p>
          <a:p>
            <a:pPr lvl="1">
              <a:buNone/>
            </a:pPr>
            <a:r>
              <a:rPr lang="en-US" dirty="0" smtClean="0">
                <a:solidFill>
                  <a:schemeClr val="tx1"/>
                </a:solidFill>
                <a:latin typeface="Tahoma" pitchFamily="34" charset="0"/>
                <a:cs typeface="Tahoma" pitchFamily="34" charset="0"/>
              </a:rPr>
              <a:t> 	</a:t>
            </a:r>
            <a:r>
              <a:rPr lang="en-US" sz="2800" dirty="0" smtClean="0">
                <a:solidFill>
                  <a:schemeClr val="tx1"/>
                </a:solidFill>
                <a:latin typeface="Tahoma" pitchFamily="34" charset="0"/>
                <a:cs typeface="Tahoma" pitchFamily="34" charset="0"/>
              </a:rPr>
              <a:t>Institutional responsibilities means an Investigator's professional responsibilities on behalf of the Institution, and as defined by the Institution in its policy on financial conflicts of interest, which may include for example: activities such as research, research consultation, teaching, professional practice, institutional committee memberships, and service on panels such as Institutional Review Boards or Data and Safety Monitoring Boards.</a:t>
            </a:r>
          </a:p>
          <a:p>
            <a:pPr lvl="1" eaLnBrk="1" hangingPunct="1"/>
            <a:endParaRPr lang="en-US" sz="2400" dirty="0" smtClean="0">
              <a:effectLst/>
            </a:endParaRPr>
          </a:p>
        </p:txBody>
      </p:sp>
      <p:sp>
        <p:nvSpPr>
          <p:cNvPr id="4" name="Slide Number Placeholder 5"/>
          <p:cNvSpPr>
            <a:spLocks noGrp="1"/>
          </p:cNvSpPr>
          <p:nvPr>
            <p:ph type="sldNum" sz="quarter" idx="12"/>
          </p:nvPr>
        </p:nvSpPr>
        <p:spPr/>
        <p:txBody>
          <a:bodyPr/>
          <a:lstStyle/>
          <a:p>
            <a:pPr>
              <a:defRPr/>
            </a:pPr>
            <a:fld id="{79F0A1CC-D172-4BFE-AFC2-9EC15A5BBE77}" type="slidenum">
              <a:rPr lang="en-US"/>
              <a:pPr>
                <a:defRPr/>
              </a:pPr>
              <a:t>13</a:t>
            </a:fld>
            <a:endParaRPr lang="en-US"/>
          </a:p>
        </p:txBody>
      </p:sp>
      <p:sp>
        <p:nvSpPr>
          <p:cNvPr id="579586" name="Rectangle 2"/>
          <p:cNvSpPr>
            <a:spLocks noGrp="1" noChangeArrowheads="1"/>
          </p:cNvSpPr>
          <p:nvPr>
            <p:ph type="title"/>
          </p:nvPr>
        </p:nvSpPr>
        <p:spPr>
          <a:xfrm>
            <a:off x="0" y="0"/>
            <a:ext cx="9144000" cy="1676400"/>
          </a:xfrm>
        </p:spPr>
        <p:txBody>
          <a:bodyPr>
            <a:normAutofit fontScale="90000"/>
          </a:bodyPr>
          <a:lstStyle/>
          <a:p>
            <a:pPr algn="ctr" eaLnBrk="1" hangingPunct="1">
              <a:defRPr/>
            </a:pPr>
            <a:r>
              <a:rPr lang="en-US" sz="4000" dirty="0" smtClean="0">
                <a:latin typeface="Tahoma" pitchFamily="34" charset="0"/>
                <a:cs typeface="Tahoma" pitchFamily="34" charset="0"/>
              </a:rPr>
              <a:t/>
            </a:r>
            <a:br>
              <a:rPr lang="en-US" sz="4000" dirty="0" smtClean="0">
                <a:latin typeface="Tahoma" pitchFamily="34" charset="0"/>
                <a:cs typeface="Tahoma" pitchFamily="34" charset="0"/>
              </a:rPr>
            </a:br>
            <a:r>
              <a:rPr lang="en-US" sz="4600" i="1" dirty="0" smtClean="0">
                <a:latin typeface="Tahoma" pitchFamily="34" charset="0"/>
                <a:cs typeface="Tahoma" pitchFamily="34" charset="0"/>
              </a:rPr>
              <a:t>Investigator’s Institutional Responsibilities</a:t>
            </a:r>
            <a:r>
              <a:rPr lang="en-US" sz="4400" i="1" dirty="0" smtClean="0">
                <a:latin typeface="Tahoma" pitchFamily="34" charset="0"/>
                <a:cs typeface="Tahoma" pitchFamily="34" charset="0"/>
              </a:rPr>
              <a:t/>
            </a:r>
            <a:br>
              <a:rPr lang="en-US" sz="4400" i="1" dirty="0" smtClean="0">
                <a:latin typeface="Tahoma" pitchFamily="34" charset="0"/>
                <a:cs typeface="Tahoma" pitchFamily="34" charset="0"/>
              </a:rPr>
            </a:br>
            <a:endParaRPr lang="en-US" sz="4400" i="1" dirty="0" smtClean="0">
              <a:latin typeface="Tahoma" pitchFamily="34" charset="0"/>
              <a:cs typeface="Tahoma" pitchFamily="34" charset="0"/>
            </a:endParaRPr>
          </a:p>
        </p:txBody>
      </p:sp>
    </p:spTree>
  </p:cSld>
  <p:clrMapOvr>
    <a:masterClrMapping/>
  </p:clrMapOvr>
  <p:transition spd="med">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4467" name="Rectangle 3"/>
          <p:cNvSpPr>
            <a:spLocks noGrp="1" noChangeArrowheads="1"/>
          </p:cNvSpPr>
          <p:nvPr>
            <p:ph idx="1"/>
          </p:nvPr>
        </p:nvSpPr>
        <p:spPr>
          <a:xfrm>
            <a:off x="228600" y="1295400"/>
            <a:ext cx="8527200" cy="7162800"/>
          </a:xfrm>
        </p:spPr>
        <p:txBody>
          <a:bodyPr>
            <a:normAutofit fontScale="25000" lnSpcReduction="20000"/>
          </a:bodyPr>
          <a:lstStyle/>
          <a:p>
            <a:pPr>
              <a:lnSpc>
                <a:spcPct val="120000"/>
              </a:lnSpc>
              <a:buNone/>
              <a:defRPr/>
            </a:pPr>
            <a:r>
              <a:rPr lang="en-US" sz="8000" dirty="0" smtClean="0">
                <a:solidFill>
                  <a:schemeClr val="tx1"/>
                </a:solidFill>
                <a:latin typeface="Tahoma" pitchFamily="34" charset="0"/>
                <a:cs typeface="Tahoma" pitchFamily="34" charset="0"/>
              </a:rPr>
              <a:t>   (1) A financial interest consisting of one or more of the following interests of the Investigator (and those of the Investigator’s spouse and dependent children) that reasonably appears to be related to the Investigator’s institutional responsibilities:</a:t>
            </a:r>
          </a:p>
          <a:p>
            <a:pPr>
              <a:lnSpc>
                <a:spcPct val="120000"/>
              </a:lnSpc>
              <a:buNone/>
              <a:defRPr/>
            </a:pPr>
            <a:endParaRPr lang="en-US" sz="8000" dirty="0" smtClean="0">
              <a:solidFill>
                <a:schemeClr val="tx1"/>
              </a:solidFill>
              <a:latin typeface="Tahoma" pitchFamily="34" charset="0"/>
              <a:cs typeface="Tahoma" pitchFamily="34" charset="0"/>
            </a:endParaRPr>
          </a:p>
          <a:p>
            <a:pPr lvl="1">
              <a:lnSpc>
                <a:spcPct val="120000"/>
              </a:lnSpc>
              <a:buNone/>
            </a:pPr>
            <a:r>
              <a:rPr lang="en-US" sz="7600" dirty="0" smtClean="0">
                <a:solidFill>
                  <a:schemeClr val="tx1"/>
                </a:solidFill>
                <a:latin typeface="Tahoma" pitchFamily="34" charset="0"/>
                <a:cs typeface="Tahoma" pitchFamily="34" charset="0"/>
              </a:rPr>
              <a:t>   </a:t>
            </a:r>
            <a:r>
              <a:rPr lang="en-US" sz="8000" dirty="0" smtClean="0">
                <a:solidFill>
                  <a:schemeClr val="tx1"/>
                </a:solidFill>
                <a:latin typeface="Tahoma" pitchFamily="34" charset="0"/>
                <a:cs typeface="Tahoma" pitchFamily="34" charset="0"/>
              </a:rPr>
              <a:t>(</a:t>
            </a:r>
            <a:r>
              <a:rPr lang="en-US" sz="8000" dirty="0" err="1" smtClean="0">
                <a:solidFill>
                  <a:schemeClr val="tx1"/>
                </a:solidFill>
                <a:latin typeface="Tahoma" pitchFamily="34" charset="0"/>
                <a:cs typeface="Tahoma" pitchFamily="34" charset="0"/>
              </a:rPr>
              <a:t>i</a:t>
            </a:r>
            <a:r>
              <a:rPr lang="en-US" sz="8000" dirty="0" smtClean="0">
                <a:solidFill>
                  <a:schemeClr val="tx1"/>
                </a:solidFill>
                <a:latin typeface="Tahoma" pitchFamily="34" charset="0"/>
                <a:cs typeface="Tahoma" pitchFamily="34" charset="0"/>
              </a:rPr>
              <a:t>) With regard to any publicly traded entity, a </a:t>
            </a:r>
            <a:r>
              <a:rPr lang="en-US" sz="8000" i="1" dirty="0" smtClean="0">
                <a:solidFill>
                  <a:schemeClr val="tx1"/>
                </a:solidFill>
                <a:latin typeface="Tahoma" pitchFamily="34" charset="0"/>
                <a:cs typeface="Tahoma" pitchFamily="34" charset="0"/>
              </a:rPr>
              <a:t>significant financial interest </a:t>
            </a:r>
            <a:r>
              <a:rPr lang="en-US" sz="8000" dirty="0" smtClean="0">
                <a:solidFill>
                  <a:schemeClr val="tx1"/>
                </a:solidFill>
                <a:latin typeface="Tahoma" pitchFamily="34" charset="0"/>
                <a:cs typeface="Tahoma" pitchFamily="34" charset="0"/>
              </a:rPr>
              <a:t>exists if the value of any remuneration received from the entity in the twelve months preceding the disclosure and the value of any equity interest in the entity as of the date of disclosure, when aggregated, exceeds $5,000.  For purposes of this definition, remuneration includes salary and any payment for services not otherwise identified as salary (e.g., consulting fees, honoraria, paid authorship); equity interest includes any stock, stock option, or other ownership interest, as determined through reference to public prices or other reasonable measures of fair market value;</a:t>
            </a:r>
          </a:p>
          <a:p>
            <a:pPr>
              <a:lnSpc>
                <a:spcPct val="120000"/>
              </a:lnSpc>
              <a:buNone/>
            </a:pPr>
            <a:endParaRPr lang="en-US" sz="4000" dirty="0" smtClean="0">
              <a:solidFill>
                <a:schemeClr val="tx1"/>
              </a:solidFill>
              <a:latin typeface="Tahoma" pitchFamily="34" charset="0"/>
              <a:cs typeface="Tahoma" pitchFamily="34" charset="0"/>
            </a:endParaRPr>
          </a:p>
          <a:p>
            <a:pPr>
              <a:lnSpc>
                <a:spcPct val="120000"/>
              </a:lnSpc>
              <a:buNone/>
            </a:pPr>
            <a:r>
              <a:rPr lang="en-US" sz="4000" dirty="0" smtClean="0">
                <a:solidFill>
                  <a:schemeClr val="tx1"/>
                </a:solidFill>
                <a:latin typeface="Tahoma" pitchFamily="34" charset="0"/>
                <a:cs typeface="Tahoma" pitchFamily="34" charset="0"/>
              </a:rPr>
              <a:t>   </a:t>
            </a:r>
            <a:endParaRPr lang="en-US" dirty="0" smtClean="0">
              <a:latin typeface="Tahoma" pitchFamily="34" charset="0"/>
              <a:cs typeface="Tahoma" pitchFamily="34" charset="0"/>
            </a:endParaRPr>
          </a:p>
        </p:txBody>
      </p:sp>
      <p:sp>
        <p:nvSpPr>
          <p:cNvPr id="4" name="Slide Number Placeholder 5"/>
          <p:cNvSpPr>
            <a:spLocks noGrp="1"/>
          </p:cNvSpPr>
          <p:nvPr>
            <p:ph type="sldNum" sz="quarter" idx="12"/>
          </p:nvPr>
        </p:nvSpPr>
        <p:spPr/>
        <p:txBody>
          <a:bodyPr/>
          <a:lstStyle/>
          <a:p>
            <a:pPr>
              <a:defRPr/>
            </a:pPr>
            <a:fld id="{2E01E8D6-2382-4665-B55F-209465526C97}" type="slidenum">
              <a:rPr lang="en-US"/>
              <a:pPr>
                <a:defRPr/>
              </a:pPr>
              <a:t>14</a:t>
            </a:fld>
            <a:endParaRPr lang="en-US"/>
          </a:p>
        </p:txBody>
      </p:sp>
      <p:sp>
        <p:nvSpPr>
          <p:cNvPr id="574466" name="Rectangle 2"/>
          <p:cNvSpPr>
            <a:spLocks noGrp="1" noChangeArrowheads="1"/>
          </p:cNvSpPr>
          <p:nvPr>
            <p:ph type="title"/>
          </p:nvPr>
        </p:nvSpPr>
        <p:spPr>
          <a:xfrm>
            <a:off x="0" y="76200"/>
            <a:ext cx="9144000" cy="1066801"/>
          </a:xfrm>
        </p:spPr>
        <p:txBody>
          <a:bodyPr>
            <a:noAutofit/>
          </a:bodyPr>
          <a:lstStyle/>
          <a:p>
            <a:pPr algn="ctr" eaLnBrk="1" hangingPunct="1">
              <a:defRPr/>
            </a:pPr>
            <a:r>
              <a:rPr lang="en-US" i="1" dirty="0" smtClean="0">
                <a:latin typeface="Tahoma" pitchFamily="34" charset="0"/>
                <a:cs typeface="Tahoma" pitchFamily="34" charset="0"/>
              </a:rPr>
              <a:t>Significant Financial Interest (SFI)</a:t>
            </a:r>
          </a:p>
        </p:txBody>
      </p:sp>
    </p:spTree>
  </p:cSld>
  <p:clrMapOvr>
    <a:masterClrMapping/>
  </p:clrMapOvr>
  <p:transition spd="med">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525963"/>
          </a:xfrm>
        </p:spPr>
        <p:txBody>
          <a:bodyPr>
            <a:normAutofit fontScale="77500" lnSpcReduction="20000"/>
          </a:bodyPr>
          <a:lstStyle/>
          <a:p>
            <a:endParaRPr lang="en-US" dirty="0" smtClean="0"/>
          </a:p>
          <a:p>
            <a:pPr>
              <a:lnSpc>
                <a:spcPct val="120000"/>
              </a:lnSpc>
              <a:buNone/>
            </a:pPr>
            <a:r>
              <a:rPr lang="en-US" sz="2800" dirty="0" smtClean="0">
                <a:latin typeface="Tahoma" pitchFamily="34" charset="0"/>
                <a:cs typeface="Tahoma" pitchFamily="34" charset="0"/>
              </a:rPr>
              <a:t>	(ii) With regard to any non-publicly traded entity, a </a:t>
            </a:r>
            <a:r>
              <a:rPr lang="en-US" sz="2800" i="1" dirty="0" smtClean="0">
                <a:latin typeface="Tahoma" pitchFamily="34" charset="0"/>
                <a:cs typeface="Tahoma" pitchFamily="34" charset="0"/>
              </a:rPr>
              <a:t>significant financial interest </a:t>
            </a:r>
            <a:r>
              <a:rPr lang="en-US" sz="2800" dirty="0" smtClean="0">
                <a:latin typeface="Tahoma" pitchFamily="34" charset="0"/>
                <a:cs typeface="Tahoma" pitchFamily="34" charset="0"/>
              </a:rPr>
              <a:t>exists if the value of any remuneration received from the entity in the twelve months preceding the disclosure, when aggregated, exceeds $5,000, or when the Investigator (or the Investigator’s spouse or dependent children) holds any equity interest (e.g., stock, stock option, or other ownership interest); or</a:t>
            </a:r>
          </a:p>
          <a:p>
            <a:pPr>
              <a:lnSpc>
                <a:spcPct val="120000"/>
              </a:lnSpc>
            </a:pPr>
            <a:endParaRPr lang="en-US" sz="2800" dirty="0" smtClean="0">
              <a:latin typeface="Tahoma" pitchFamily="34" charset="0"/>
              <a:cs typeface="Tahoma" pitchFamily="34" charset="0"/>
            </a:endParaRPr>
          </a:p>
          <a:p>
            <a:pPr>
              <a:lnSpc>
                <a:spcPct val="120000"/>
              </a:lnSpc>
              <a:buNone/>
            </a:pPr>
            <a:r>
              <a:rPr lang="en-US" sz="2800" dirty="0" smtClean="0">
                <a:latin typeface="Tahoma" pitchFamily="34" charset="0"/>
                <a:cs typeface="Tahoma" pitchFamily="34" charset="0"/>
              </a:rPr>
              <a:t>   (iii) Intellectual property rights and interests (e.g., patents, copyrights), upon receipt of income related to such rights and interests. </a:t>
            </a:r>
          </a:p>
          <a:p>
            <a:endParaRPr lang="en-US" dirty="0"/>
          </a:p>
        </p:txBody>
      </p:sp>
      <p:sp>
        <p:nvSpPr>
          <p:cNvPr id="3" name="Slide Number Placeholder 2"/>
          <p:cNvSpPr>
            <a:spLocks noGrp="1"/>
          </p:cNvSpPr>
          <p:nvPr>
            <p:ph type="sldNum" sz="quarter" idx="12"/>
          </p:nvPr>
        </p:nvSpPr>
        <p:spPr/>
        <p:txBody>
          <a:bodyPr/>
          <a:lstStyle/>
          <a:p>
            <a:pPr>
              <a:defRPr/>
            </a:pPr>
            <a:fld id="{9120737A-9472-472E-827E-5F31580816B4}" type="slidenum">
              <a:rPr lang="en-US" smtClean="0"/>
              <a:pPr>
                <a:defRPr/>
              </a:pPr>
              <a:t>15</a:t>
            </a:fld>
            <a:endParaRPr lang="en-US"/>
          </a:p>
        </p:txBody>
      </p:sp>
      <p:sp>
        <p:nvSpPr>
          <p:cNvPr id="4" name="Title 3"/>
          <p:cNvSpPr>
            <a:spLocks noGrp="1"/>
          </p:cNvSpPr>
          <p:nvPr>
            <p:ph type="title"/>
          </p:nvPr>
        </p:nvSpPr>
        <p:spPr>
          <a:xfrm>
            <a:off x="0" y="152400"/>
            <a:ext cx="9144000" cy="1143000"/>
          </a:xfrm>
        </p:spPr>
        <p:txBody>
          <a:bodyPr>
            <a:noAutofit/>
          </a:bodyPr>
          <a:lstStyle/>
          <a:p>
            <a:pPr algn="ctr"/>
            <a:r>
              <a:rPr lang="en-US" i="1" dirty="0" smtClean="0">
                <a:latin typeface="Tahoma" pitchFamily="34" charset="0"/>
                <a:cs typeface="Tahoma" pitchFamily="34" charset="0"/>
              </a:rPr>
              <a:t>Significant Financial Interest (SFI)</a:t>
            </a:r>
            <a:endParaRPr lang="en-US" i="1" dirty="0"/>
          </a:p>
        </p:txBody>
      </p:sp>
    </p:spTree>
  </p:cSld>
  <p:clrMapOvr>
    <a:masterClrMapping/>
  </p:clrMapOvr>
  <p:transition spd="med">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4467" name="Rectangle 3"/>
          <p:cNvSpPr>
            <a:spLocks noGrp="1" noChangeArrowheads="1"/>
          </p:cNvSpPr>
          <p:nvPr>
            <p:ph idx="1"/>
          </p:nvPr>
        </p:nvSpPr>
        <p:spPr>
          <a:xfrm>
            <a:off x="304800" y="1752600"/>
            <a:ext cx="8451000" cy="5638800"/>
          </a:xfrm>
        </p:spPr>
        <p:txBody>
          <a:bodyPr>
            <a:normAutofit/>
          </a:bodyPr>
          <a:lstStyle/>
          <a:p>
            <a:pPr eaLnBrk="1" hangingPunct="1">
              <a:buClrTx/>
              <a:buNone/>
              <a:defRPr/>
            </a:pPr>
            <a:r>
              <a:rPr lang="en-US" sz="2800" dirty="0" smtClean="0">
                <a:latin typeface="Tahoma" pitchFamily="34" charset="0"/>
                <a:cs typeface="Tahoma" pitchFamily="34" charset="0"/>
              </a:rPr>
              <a:t>  </a:t>
            </a:r>
            <a:r>
              <a:rPr lang="en-US" sz="2400" dirty="0" smtClean="0">
                <a:latin typeface="Tahoma" pitchFamily="34" charset="0"/>
                <a:cs typeface="Tahoma" pitchFamily="34" charset="0"/>
              </a:rPr>
              <a:t>(2) Investigators also must disclose the occurrence of any reimbursed or sponsored travel (i.e., that which is paid on behalf of the Investigator and not reimbursed to the Investigator so that the exact monetary value may not be readily available), related to their institutional responsibilities, provided, however, that this disclosure requirement does not apply to travel that is reimbursed or sponsored by excluded sources provided in regulation.   </a:t>
            </a:r>
          </a:p>
        </p:txBody>
      </p:sp>
      <p:sp>
        <p:nvSpPr>
          <p:cNvPr id="4" name="Slide Number Placeholder 5"/>
          <p:cNvSpPr>
            <a:spLocks noGrp="1"/>
          </p:cNvSpPr>
          <p:nvPr>
            <p:ph type="sldNum" sz="quarter" idx="12"/>
          </p:nvPr>
        </p:nvSpPr>
        <p:spPr/>
        <p:txBody>
          <a:bodyPr/>
          <a:lstStyle/>
          <a:p>
            <a:pPr>
              <a:defRPr/>
            </a:pPr>
            <a:fld id="{2E01E8D6-2382-4665-B55F-209465526C97}" type="slidenum">
              <a:rPr lang="en-US"/>
              <a:pPr>
                <a:defRPr/>
              </a:pPr>
              <a:t>16</a:t>
            </a:fld>
            <a:endParaRPr lang="en-US"/>
          </a:p>
        </p:txBody>
      </p:sp>
      <p:sp>
        <p:nvSpPr>
          <p:cNvPr id="574466" name="Rectangle 2"/>
          <p:cNvSpPr>
            <a:spLocks noGrp="1" noChangeArrowheads="1"/>
          </p:cNvSpPr>
          <p:nvPr>
            <p:ph type="title"/>
          </p:nvPr>
        </p:nvSpPr>
        <p:spPr>
          <a:xfrm>
            <a:off x="0" y="228600"/>
            <a:ext cx="9144000" cy="838200"/>
          </a:xfrm>
        </p:spPr>
        <p:txBody>
          <a:bodyPr>
            <a:noAutofit/>
          </a:bodyPr>
          <a:lstStyle/>
          <a:p>
            <a:pPr algn="ctr" eaLnBrk="1" hangingPunct="1">
              <a:defRPr/>
            </a:pPr>
            <a:r>
              <a:rPr lang="en-US" i="1" dirty="0" smtClean="0">
                <a:latin typeface="Tahoma" pitchFamily="34" charset="0"/>
                <a:cs typeface="Tahoma" pitchFamily="34" charset="0"/>
              </a:rPr>
              <a:t>Significant Financial Interest (SFI)</a:t>
            </a:r>
          </a:p>
        </p:txBody>
      </p:sp>
    </p:spTree>
  </p:cSld>
  <p:clrMapOvr>
    <a:masterClrMapping/>
  </p:clrMapOvr>
  <p:transition spd="med">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idx="1"/>
          </p:nvPr>
        </p:nvSpPr>
        <p:spPr>
          <a:xfrm>
            <a:off x="381000" y="990600"/>
            <a:ext cx="8534400" cy="5562600"/>
          </a:xfrm>
        </p:spPr>
        <p:txBody>
          <a:bodyPr>
            <a:normAutofit/>
          </a:bodyPr>
          <a:lstStyle/>
          <a:p>
            <a:pPr marL="609600" indent="-609600" eaLnBrk="1" hangingPunct="1">
              <a:lnSpc>
                <a:spcPct val="20000"/>
              </a:lnSpc>
              <a:buFont typeface="Wingdings" pitchFamily="2" charset="2"/>
              <a:buNone/>
            </a:pPr>
            <a:endParaRPr lang="en-US" sz="2800" dirty="0" smtClean="0">
              <a:effectLst/>
            </a:endParaRPr>
          </a:p>
          <a:p>
            <a:pPr marL="609600" indent="-609600">
              <a:lnSpc>
                <a:spcPct val="90000"/>
              </a:lnSpc>
              <a:buClr>
                <a:schemeClr val="tx1"/>
              </a:buClr>
              <a:buSzPct val="100000"/>
              <a:buNone/>
            </a:pPr>
            <a:r>
              <a:rPr lang="en-US" sz="2400" dirty="0" smtClean="0">
                <a:solidFill>
                  <a:schemeClr val="tx1"/>
                </a:solidFill>
                <a:latin typeface="Tahoma" pitchFamily="34" charset="0"/>
                <a:cs typeface="Tahoma" pitchFamily="34" charset="0"/>
              </a:rPr>
              <a:t> </a:t>
            </a:r>
          </a:p>
          <a:p>
            <a:pPr marL="609600" indent="-609600">
              <a:lnSpc>
                <a:spcPct val="90000"/>
              </a:lnSpc>
              <a:buClr>
                <a:schemeClr val="tx1"/>
              </a:buClr>
              <a:buSzPct val="100000"/>
            </a:pPr>
            <a:r>
              <a:rPr lang="en-US" sz="2400" dirty="0" smtClean="0">
                <a:solidFill>
                  <a:schemeClr val="tx1"/>
                </a:solidFill>
                <a:latin typeface="Tahoma" pitchFamily="34" charset="0"/>
                <a:cs typeface="Tahoma" pitchFamily="34" charset="0"/>
              </a:rPr>
              <a:t>Salary royalties, or other remuneration paid by the Institution to the Investigator if the Investigator is currently employed or otherwise appointed by the Institution;</a:t>
            </a:r>
          </a:p>
          <a:p>
            <a:pPr marL="609600" indent="-609600">
              <a:lnSpc>
                <a:spcPct val="90000"/>
              </a:lnSpc>
              <a:buClr>
                <a:schemeClr val="tx1"/>
              </a:buClr>
              <a:buSzPct val="100000"/>
            </a:pPr>
            <a:endParaRPr lang="en-US" sz="2400" dirty="0" smtClean="0">
              <a:solidFill>
                <a:schemeClr val="tx1"/>
              </a:solidFill>
              <a:latin typeface="Tahoma" pitchFamily="34" charset="0"/>
              <a:cs typeface="Tahoma" pitchFamily="34" charset="0"/>
            </a:endParaRPr>
          </a:p>
          <a:p>
            <a:pPr marL="609600" indent="-609600">
              <a:lnSpc>
                <a:spcPct val="90000"/>
              </a:lnSpc>
              <a:buClr>
                <a:schemeClr val="tx1"/>
              </a:buClr>
              <a:buSzPct val="100000"/>
            </a:pPr>
            <a:r>
              <a:rPr lang="en-US" sz="2400" dirty="0" smtClean="0">
                <a:solidFill>
                  <a:schemeClr val="tx1"/>
                </a:solidFill>
                <a:latin typeface="Tahoma" pitchFamily="34" charset="0"/>
                <a:cs typeface="Tahoma" pitchFamily="34" charset="0"/>
              </a:rPr>
              <a:t>Intellectual Property Rights assigned to the Institution and agreements to share in royalties related to such rights;</a:t>
            </a:r>
          </a:p>
          <a:p>
            <a:pPr marL="609600" indent="-609600">
              <a:lnSpc>
                <a:spcPct val="90000"/>
              </a:lnSpc>
              <a:buClr>
                <a:schemeClr val="tx1"/>
              </a:buClr>
              <a:buSzPct val="100000"/>
            </a:pPr>
            <a:endParaRPr lang="en-US" sz="2400" dirty="0" smtClean="0">
              <a:solidFill>
                <a:schemeClr val="tx1"/>
              </a:solidFill>
              <a:latin typeface="Tahoma" pitchFamily="34" charset="0"/>
              <a:cs typeface="Tahoma" pitchFamily="34" charset="0"/>
            </a:endParaRPr>
          </a:p>
          <a:p>
            <a:pPr marL="609600" indent="-609600">
              <a:lnSpc>
                <a:spcPct val="90000"/>
              </a:lnSpc>
              <a:buClr>
                <a:schemeClr val="tx1"/>
              </a:buClr>
              <a:buSzPct val="100000"/>
            </a:pPr>
            <a:r>
              <a:rPr lang="en-US" sz="2400" dirty="0" smtClean="0">
                <a:solidFill>
                  <a:schemeClr val="tx1"/>
                </a:solidFill>
                <a:latin typeface="Tahoma" pitchFamily="34" charset="0"/>
                <a:cs typeface="Tahoma" pitchFamily="34" charset="0"/>
              </a:rPr>
              <a:t>Any ownership interest in the Institution held by the Investigator, if the Institution is a commercial or for-profit organization;</a:t>
            </a:r>
          </a:p>
        </p:txBody>
      </p:sp>
      <p:sp>
        <p:nvSpPr>
          <p:cNvPr id="447491" name="Rectangle 3"/>
          <p:cNvSpPr>
            <a:spLocks noGrp="1" noChangeArrowheads="1"/>
          </p:cNvSpPr>
          <p:nvPr>
            <p:ph type="title"/>
          </p:nvPr>
        </p:nvSpPr>
        <p:spPr>
          <a:xfrm>
            <a:off x="0" y="0"/>
            <a:ext cx="9144000" cy="990600"/>
          </a:xfrm>
        </p:spPr>
        <p:txBody>
          <a:bodyPr>
            <a:normAutofit/>
          </a:bodyPr>
          <a:lstStyle/>
          <a:p>
            <a:pPr algn="ctr" eaLnBrk="1" hangingPunct="1">
              <a:defRPr/>
            </a:pPr>
            <a:r>
              <a:rPr lang="en-US" i="1" dirty="0" smtClean="0">
                <a:latin typeface="Tahoma" pitchFamily="34" charset="0"/>
                <a:cs typeface="Tahoma" pitchFamily="34" charset="0"/>
              </a:rPr>
              <a:t>SFI  Exclusions</a:t>
            </a:r>
          </a:p>
        </p:txBody>
      </p:sp>
    </p:spTree>
  </p:cSld>
  <p:clrMapOvr>
    <a:masterClrMapping/>
  </p:clrMapOvr>
  <p:transition spd="med">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940491"/>
          </a:xfrm>
        </p:spPr>
        <p:txBody>
          <a:bodyPr>
            <a:normAutofit fontScale="85000" lnSpcReduction="20000"/>
          </a:bodyPr>
          <a:lstStyle/>
          <a:p>
            <a:pPr marL="609600" indent="-609600">
              <a:lnSpc>
                <a:spcPct val="90000"/>
              </a:lnSpc>
              <a:buClr>
                <a:schemeClr val="tx1"/>
              </a:buClr>
              <a:buSzPct val="100000"/>
            </a:pPr>
            <a:r>
              <a:rPr lang="en-US" sz="2800" dirty="0" smtClean="0">
                <a:latin typeface="Tahoma" pitchFamily="34" charset="0"/>
                <a:cs typeface="Tahoma" pitchFamily="34" charset="0"/>
              </a:rPr>
              <a:t>Income from investment vehicles, such as mutual funds and retirement accounts, as long as the Investigator does not directly control the investment decisions made in these vehicles;</a:t>
            </a:r>
          </a:p>
          <a:p>
            <a:pPr marL="609600" indent="-609600">
              <a:lnSpc>
                <a:spcPct val="90000"/>
              </a:lnSpc>
              <a:buClr>
                <a:schemeClr val="tx1"/>
              </a:buClr>
              <a:buSzPct val="100000"/>
            </a:pPr>
            <a:endParaRPr lang="en-US" sz="2800" dirty="0" smtClean="0">
              <a:latin typeface="Tahoma" pitchFamily="34" charset="0"/>
              <a:cs typeface="Tahoma" pitchFamily="34" charset="0"/>
            </a:endParaRPr>
          </a:p>
          <a:p>
            <a:pPr marL="609600" indent="-609600">
              <a:lnSpc>
                <a:spcPct val="90000"/>
              </a:lnSpc>
              <a:buClr>
                <a:schemeClr val="tx1"/>
              </a:buClr>
              <a:buSzPct val="100000"/>
            </a:pPr>
            <a:r>
              <a:rPr lang="en-US" sz="2800" dirty="0" smtClean="0">
                <a:latin typeface="Tahoma" pitchFamily="34" charset="0"/>
                <a:cs typeface="Tahoma" pitchFamily="34" charset="0"/>
              </a:rPr>
              <a:t>Income from seminars, lectures, or teaching engagements sponsored by a federal, state or local government agency, an Institution of higher education as defined at 20 U.S.C. 1001(a), an academic teaching hospital, a medical center, or a research institute that is affiliated with an Institution of higher education; or</a:t>
            </a:r>
          </a:p>
          <a:p>
            <a:pPr marL="609600" indent="-609600">
              <a:lnSpc>
                <a:spcPct val="90000"/>
              </a:lnSpc>
              <a:buClr>
                <a:schemeClr val="tx1"/>
              </a:buClr>
              <a:buSzPct val="100000"/>
            </a:pPr>
            <a:endParaRPr lang="en-US" sz="2800" dirty="0" smtClean="0">
              <a:latin typeface="Tahoma" pitchFamily="34" charset="0"/>
              <a:cs typeface="Tahoma" pitchFamily="34" charset="0"/>
            </a:endParaRPr>
          </a:p>
          <a:p>
            <a:pPr marL="609600" indent="-609600">
              <a:lnSpc>
                <a:spcPct val="90000"/>
              </a:lnSpc>
              <a:buClr>
                <a:schemeClr val="tx1"/>
              </a:buClr>
              <a:buSzPct val="100000"/>
            </a:pPr>
            <a:r>
              <a:rPr lang="en-US" sz="2800" dirty="0" smtClean="0">
                <a:latin typeface="Tahoma" pitchFamily="34" charset="0"/>
                <a:cs typeface="Tahoma" pitchFamily="34" charset="0"/>
              </a:rPr>
              <a:t>Income from service on advisory committees or review panels for a federal, state or local government agency, Institution of higher education as defied at 20 U.S.C. 1001(a), an academic teaching hospital, a medical center, or a research institute that is affiliated with an Institution of higher education.</a:t>
            </a:r>
          </a:p>
          <a:p>
            <a:endParaRPr lang="en-US" dirty="0"/>
          </a:p>
        </p:txBody>
      </p:sp>
      <p:sp>
        <p:nvSpPr>
          <p:cNvPr id="3" name="Slide Number Placeholder 2"/>
          <p:cNvSpPr>
            <a:spLocks noGrp="1"/>
          </p:cNvSpPr>
          <p:nvPr>
            <p:ph type="sldNum" sz="quarter" idx="12"/>
          </p:nvPr>
        </p:nvSpPr>
        <p:spPr/>
        <p:txBody>
          <a:bodyPr/>
          <a:lstStyle/>
          <a:p>
            <a:pPr>
              <a:defRPr/>
            </a:pPr>
            <a:fld id="{9120737A-9472-472E-827E-5F31580816B4}" type="slidenum">
              <a:rPr lang="en-US" smtClean="0"/>
              <a:pPr>
                <a:defRPr/>
              </a:pPr>
              <a:t>18</a:t>
            </a:fld>
            <a:endParaRPr lang="en-US"/>
          </a:p>
        </p:txBody>
      </p:sp>
      <p:sp>
        <p:nvSpPr>
          <p:cNvPr id="4" name="Title 3"/>
          <p:cNvSpPr>
            <a:spLocks noGrp="1"/>
          </p:cNvSpPr>
          <p:nvPr>
            <p:ph type="title"/>
          </p:nvPr>
        </p:nvSpPr>
        <p:spPr>
          <a:xfrm>
            <a:off x="457200" y="152400"/>
            <a:ext cx="8229600" cy="792162"/>
          </a:xfrm>
        </p:spPr>
        <p:txBody>
          <a:bodyPr/>
          <a:lstStyle/>
          <a:p>
            <a:pPr algn="ctr"/>
            <a:r>
              <a:rPr lang="en-US" i="1" dirty="0" smtClean="0">
                <a:latin typeface="Tahoma" pitchFamily="34" charset="0"/>
                <a:cs typeface="Tahoma" pitchFamily="34" charset="0"/>
              </a:rPr>
              <a:t>SFI  Exclusions</a:t>
            </a:r>
            <a:endParaRPr lang="en-US" dirty="0"/>
          </a:p>
        </p:txBody>
      </p:sp>
    </p:spTree>
  </p:cSld>
  <p:clrMapOvr>
    <a:masterClrMapping/>
  </p:clrMapOvr>
  <p:transition spd="med">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534988" y="2362200"/>
            <a:ext cx="7999412" cy="3200400"/>
          </a:xfrm>
        </p:spPr>
        <p:txBody>
          <a:bodyPr/>
          <a:lstStyle/>
          <a:p>
            <a:pPr eaLnBrk="1" hangingPunct="1">
              <a:buNone/>
            </a:pPr>
            <a:r>
              <a:rPr lang="en-US" sz="2800" dirty="0" smtClean="0">
                <a:effectLst/>
              </a:rPr>
              <a:t> 	</a:t>
            </a:r>
            <a:r>
              <a:rPr lang="en-US" sz="2800" dirty="0" smtClean="0">
                <a:solidFill>
                  <a:schemeClr val="tx1"/>
                </a:solidFill>
                <a:effectLst/>
                <a:latin typeface="Tahoma" pitchFamily="34" charset="0"/>
                <a:cs typeface="Tahoma" pitchFamily="34" charset="0"/>
              </a:rPr>
              <a:t>An SFI that could directly and significantly affect the design, conduct, or reporting of  NIH-funded research.</a:t>
            </a:r>
          </a:p>
          <a:p>
            <a:pPr eaLnBrk="1" hangingPunct="1"/>
            <a:endParaRPr lang="en-US" dirty="0" smtClean="0">
              <a:effectLst/>
              <a:latin typeface="Tahoma" pitchFamily="34" charset="0"/>
              <a:cs typeface="Tahoma" pitchFamily="34" charset="0"/>
            </a:endParaRPr>
          </a:p>
          <a:p>
            <a:pPr eaLnBrk="1" hangingPunct="1"/>
            <a:endParaRPr lang="en-US" dirty="0" smtClean="0">
              <a:effectLst/>
            </a:endParaRPr>
          </a:p>
        </p:txBody>
      </p:sp>
      <p:sp>
        <p:nvSpPr>
          <p:cNvPr id="4" name="Slide Number Placeholder 5"/>
          <p:cNvSpPr>
            <a:spLocks noGrp="1"/>
          </p:cNvSpPr>
          <p:nvPr>
            <p:ph type="sldNum" sz="quarter" idx="12"/>
          </p:nvPr>
        </p:nvSpPr>
        <p:spPr/>
        <p:txBody>
          <a:bodyPr/>
          <a:lstStyle/>
          <a:p>
            <a:pPr>
              <a:defRPr/>
            </a:pPr>
            <a:fld id="{712ACCCE-C704-4C78-B1AE-7223F2230861}" type="slidenum">
              <a:rPr lang="en-US"/>
              <a:pPr>
                <a:defRPr/>
              </a:pPr>
              <a:t>19</a:t>
            </a:fld>
            <a:endParaRPr lang="en-US"/>
          </a:p>
        </p:txBody>
      </p:sp>
      <p:sp>
        <p:nvSpPr>
          <p:cNvPr id="433154" name="Rectangle 2"/>
          <p:cNvSpPr>
            <a:spLocks noGrp="1" noChangeArrowheads="1"/>
          </p:cNvSpPr>
          <p:nvPr>
            <p:ph type="title"/>
          </p:nvPr>
        </p:nvSpPr>
        <p:spPr>
          <a:xfrm>
            <a:off x="0" y="304800"/>
            <a:ext cx="9144000" cy="1295400"/>
          </a:xfrm>
        </p:spPr>
        <p:txBody>
          <a:bodyPr>
            <a:noAutofit/>
          </a:bodyPr>
          <a:lstStyle/>
          <a:p>
            <a:pPr algn="ctr" eaLnBrk="1" hangingPunct="1">
              <a:defRPr/>
            </a:pPr>
            <a:r>
              <a:rPr lang="en-US" i="1" dirty="0" smtClean="0">
                <a:latin typeface="Tahoma" pitchFamily="34" charset="0"/>
                <a:cs typeface="Tahoma" pitchFamily="34" charset="0"/>
              </a:rPr>
              <a:t>Financial Conflict of Interest (FCOI)</a:t>
            </a:r>
          </a:p>
        </p:txBody>
      </p:sp>
    </p:spTree>
  </p:cSld>
  <p:clrMapOvr>
    <a:masterClrMapping/>
  </p:clrMapOvr>
  <p:transition spd="med">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371600"/>
            <a:ext cx="8229600" cy="4525963"/>
          </a:xfrm>
        </p:spPr>
        <p:txBody>
          <a:bodyPr>
            <a:normAutofit/>
          </a:bodyPr>
          <a:lstStyle/>
          <a:p>
            <a:pPr>
              <a:buClrTx/>
              <a:buSzPct val="100000"/>
            </a:pPr>
            <a:r>
              <a:rPr lang="en-US" sz="2600" dirty="0" smtClean="0"/>
              <a:t>Financial Conflict of Interest (FCOI)                                  2011 Revised Regulation</a:t>
            </a:r>
          </a:p>
          <a:p>
            <a:pPr>
              <a:buClrTx/>
              <a:buSzPct val="100000"/>
            </a:pPr>
            <a:r>
              <a:rPr lang="en-US" sz="2600" dirty="0" smtClean="0"/>
              <a:t>Key Definitions</a:t>
            </a:r>
          </a:p>
          <a:p>
            <a:pPr>
              <a:buClrTx/>
              <a:buSzPct val="100000"/>
            </a:pPr>
            <a:r>
              <a:rPr lang="en-US" sz="2600" dirty="0" smtClean="0"/>
              <a:t>Overview of Other Changes</a:t>
            </a:r>
          </a:p>
          <a:p>
            <a:pPr>
              <a:buClrTx/>
              <a:buSzPct val="100000"/>
            </a:pPr>
            <a:r>
              <a:rPr lang="en-US" sz="2600" dirty="0" smtClean="0"/>
              <a:t>Grantee Institution Responsibilities</a:t>
            </a:r>
          </a:p>
          <a:p>
            <a:pPr>
              <a:buClrTx/>
              <a:buSzPct val="100000"/>
            </a:pPr>
            <a:r>
              <a:rPr lang="en-US" sz="2600" dirty="0" smtClean="0"/>
              <a:t>Noncompliance</a:t>
            </a:r>
          </a:p>
          <a:p>
            <a:pPr>
              <a:buClrTx/>
              <a:buSzPct val="100000"/>
            </a:pPr>
            <a:r>
              <a:rPr lang="en-US" sz="2600" dirty="0" smtClean="0"/>
              <a:t>Submitting FCOI Reports to NIH</a:t>
            </a:r>
          </a:p>
          <a:p>
            <a:pPr>
              <a:buClrTx/>
              <a:buSzPct val="100000"/>
            </a:pPr>
            <a:r>
              <a:rPr lang="en-US" sz="2600" dirty="0" smtClean="0"/>
              <a:t>NIH Responsibilities</a:t>
            </a:r>
          </a:p>
          <a:p>
            <a:pPr>
              <a:buClrTx/>
              <a:buSzPct val="100000"/>
            </a:pPr>
            <a:r>
              <a:rPr lang="en-US" sz="2600" dirty="0" smtClean="0"/>
              <a:t>Resources</a:t>
            </a:r>
          </a:p>
          <a:p>
            <a:pPr>
              <a:buClrTx/>
              <a:buSzPct val="100000"/>
            </a:pPr>
            <a:r>
              <a:rPr lang="en-US" sz="2600" dirty="0" smtClean="0"/>
              <a:t>Q&amp;A Panel</a:t>
            </a:r>
            <a:endParaRPr lang="en-US" sz="2600" dirty="0"/>
          </a:p>
        </p:txBody>
      </p:sp>
      <p:sp>
        <p:nvSpPr>
          <p:cNvPr id="3" name="Slide Number Placeholder 2"/>
          <p:cNvSpPr>
            <a:spLocks noGrp="1"/>
          </p:cNvSpPr>
          <p:nvPr>
            <p:ph type="sldNum" sz="quarter" idx="12"/>
          </p:nvPr>
        </p:nvSpPr>
        <p:spPr/>
        <p:txBody>
          <a:bodyPr/>
          <a:lstStyle/>
          <a:p>
            <a:pPr>
              <a:defRPr/>
            </a:pPr>
            <a:fld id="{9120737A-9472-472E-827E-5F31580816B4}" type="slidenum">
              <a:rPr lang="en-US" smtClean="0"/>
              <a:pPr>
                <a:defRPr/>
              </a:pPr>
              <a:t>2</a:t>
            </a:fld>
            <a:endParaRPr lang="en-US"/>
          </a:p>
        </p:txBody>
      </p:sp>
      <p:sp>
        <p:nvSpPr>
          <p:cNvPr id="4" name="Title 3"/>
          <p:cNvSpPr>
            <a:spLocks noGrp="1"/>
          </p:cNvSpPr>
          <p:nvPr>
            <p:ph type="title"/>
          </p:nvPr>
        </p:nvSpPr>
        <p:spPr/>
        <p:txBody>
          <a:bodyPr>
            <a:normAutofit/>
          </a:bodyPr>
          <a:lstStyle/>
          <a:p>
            <a:r>
              <a:rPr lang="en-US" sz="4000" dirty="0" smtClean="0">
                <a:solidFill>
                  <a:schemeClr val="bg2">
                    <a:lumMod val="25000"/>
                  </a:schemeClr>
                </a:solidFill>
                <a:latin typeface="Tahoma" pitchFamily="34" charset="0"/>
                <a:cs typeface="Tahoma" pitchFamily="34" charset="0"/>
              </a:rPr>
              <a:t>FCOI: What You Need to Know</a:t>
            </a:r>
            <a:endParaRPr lang="en-US" sz="4000" dirty="0">
              <a:solidFill>
                <a:schemeClr val="bg2">
                  <a:lumMod val="25000"/>
                </a:schemeClr>
              </a:solidFill>
              <a:latin typeface="Tahoma" pitchFamily="34" charset="0"/>
              <a:cs typeface="Tahoma" pitchFamily="34" charset="0"/>
            </a:endParaRPr>
          </a:p>
        </p:txBody>
      </p:sp>
    </p:spTree>
  </p:cSld>
  <p:clrMapOvr>
    <a:masterClrMapping/>
  </p:clrMapOvr>
  <p:transition spd="med">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454525"/>
          </a:xfrm>
        </p:spPr>
        <p:txBody>
          <a:bodyPr/>
          <a:lstStyle/>
          <a:p>
            <a:pPr>
              <a:buNone/>
            </a:pPr>
            <a:r>
              <a:rPr lang="en-US" dirty="0" smtClean="0"/>
              <a:t> 	</a:t>
            </a:r>
            <a:r>
              <a:rPr lang="en-US" dirty="0" smtClean="0">
                <a:latin typeface="Tahoma" pitchFamily="34" charset="0"/>
                <a:cs typeface="Tahoma" pitchFamily="34" charset="0"/>
              </a:rPr>
              <a:t>Senior/key personnel means the PD/PI and any other person identified as senior/key personnel by the Institution in the grant application, progress report, or any other report submitted to the PHS by the Institution under the regulation.</a:t>
            </a:r>
          </a:p>
          <a:p>
            <a:pPr>
              <a:buNone/>
            </a:pPr>
            <a:endParaRPr lang="en-US" dirty="0" smtClean="0">
              <a:latin typeface="Tahoma" pitchFamily="34" charset="0"/>
              <a:cs typeface="Tahoma" pitchFamily="34" charset="0"/>
            </a:endParaRPr>
          </a:p>
          <a:p>
            <a:pPr>
              <a:buNone/>
            </a:pPr>
            <a:r>
              <a:rPr lang="en-US" sz="2800" dirty="0" smtClean="0">
                <a:latin typeface="Tahoma" pitchFamily="34" charset="0"/>
                <a:cs typeface="Tahoma" pitchFamily="34" charset="0"/>
              </a:rPr>
              <a:t>  Note:  Different definition than the NIH Grants Policy Statement </a:t>
            </a:r>
            <a:endParaRPr lang="en-US" sz="2800" dirty="0">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pPr>
              <a:defRPr/>
            </a:pPr>
            <a:fld id="{9120737A-9472-472E-827E-5F31580816B4}" type="slidenum">
              <a:rPr lang="en-US" smtClean="0"/>
              <a:pPr>
                <a:defRPr/>
              </a:pPr>
              <a:t>20</a:t>
            </a:fld>
            <a:endParaRPr lang="en-US"/>
          </a:p>
        </p:txBody>
      </p:sp>
      <p:sp>
        <p:nvSpPr>
          <p:cNvPr id="2" name="Title 1"/>
          <p:cNvSpPr>
            <a:spLocks noGrp="1"/>
          </p:cNvSpPr>
          <p:nvPr>
            <p:ph type="title"/>
          </p:nvPr>
        </p:nvSpPr>
        <p:spPr/>
        <p:txBody>
          <a:bodyPr/>
          <a:lstStyle/>
          <a:p>
            <a:pPr algn="ctr"/>
            <a:r>
              <a:rPr lang="en-US" i="1" dirty="0" smtClean="0">
                <a:latin typeface="Tahoma" pitchFamily="34" charset="0"/>
                <a:cs typeface="Tahoma" pitchFamily="34" charset="0"/>
              </a:rPr>
              <a:t>Senior/Key Personnel</a:t>
            </a:r>
            <a:endParaRPr lang="en-US" i="1" dirty="0">
              <a:latin typeface="Tahoma" pitchFamily="34" charset="0"/>
              <a:cs typeface="Tahoma" pitchFamily="34" charset="0"/>
            </a:endParaRPr>
          </a:p>
        </p:txBody>
      </p:sp>
    </p:spTree>
  </p:cSld>
  <p:clrMapOvr>
    <a:masterClrMapping/>
  </p:clrMapOvr>
  <p:transition spd="med">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D156A5F6-AED3-4F5B-A348-FB108D4504FE}" type="slidenum">
              <a:rPr lang="en-US" smtClean="0"/>
              <a:pPr>
                <a:defRPr/>
              </a:pPr>
              <a:t>21</a:t>
            </a:fld>
            <a:endParaRPr lang="en-US"/>
          </a:p>
        </p:txBody>
      </p:sp>
      <p:sp>
        <p:nvSpPr>
          <p:cNvPr id="4" name="Title 3"/>
          <p:cNvSpPr>
            <a:spLocks noGrp="1"/>
          </p:cNvSpPr>
          <p:nvPr>
            <p:ph type="title"/>
          </p:nvPr>
        </p:nvSpPr>
        <p:spPr>
          <a:xfrm>
            <a:off x="0" y="1905000"/>
            <a:ext cx="9144000" cy="1143000"/>
          </a:xfrm>
        </p:spPr>
        <p:txBody>
          <a:bodyPr>
            <a:noAutofit/>
          </a:bodyPr>
          <a:lstStyle/>
          <a:p>
            <a:pPr algn="ctr"/>
            <a:r>
              <a:rPr lang="en-US" sz="6000" dirty="0" smtClean="0">
                <a:solidFill>
                  <a:schemeClr val="tx1"/>
                </a:solidFill>
                <a:latin typeface="Tahoma" pitchFamily="34" charset="0"/>
              </a:rPr>
              <a:t/>
            </a:r>
            <a:br>
              <a:rPr lang="en-US" sz="6000" dirty="0" smtClean="0">
                <a:solidFill>
                  <a:schemeClr val="tx1"/>
                </a:solidFill>
                <a:latin typeface="Tahoma" pitchFamily="34" charset="0"/>
              </a:rPr>
            </a:br>
            <a:r>
              <a:rPr lang="en-US" sz="6000" dirty="0" smtClean="0">
                <a:solidFill>
                  <a:schemeClr val="tx1"/>
                </a:solidFill>
                <a:latin typeface="Tahoma" pitchFamily="34" charset="0"/>
              </a:rPr>
              <a:t>Overview of Other Changes </a:t>
            </a:r>
          </a:p>
        </p:txBody>
      </p:sp>
      <p:sp>
        <p:nvSpPr>
          <p:cNvPr id="5" name="TextBox 4"/>
          <p:cNvSpPr txBox="1"/>
          <p:nvPr/>
        </p:nvSpPr>
        <p:spPr>
          <a:xfrm>
            <a:off x="228600" y="4473071"/>
            <a:ext cx="5943600" cy="1089529"/>
          </a:xfrm>
          <a:prstGeom prst="rect">
            <a:avLst/>
          </a:prstGeom>
          <a:noFill/>
        </p:spPr>
        <p:txBody>
          <a:bodyPr wrap="square" rtlCol="0">
            <a:spAutoFit/>
          </a:bodyPr>
          <a:lstStyle/>
          <a:p>
            <a:r>
              <a:rPr lang="en-US" b="1" dirty="0" smtClean="0"/>
              <a:t>Dorit Zuk, Ph.D.</a:t>
            </a:r>
          </a:p>
          <a:p>
            <a:endParaRPr lang="en-US" b="1" dirty="0" smtClean="0"/>
          </a:p>
          <a:p>
            <a:pPr eaLnBrk="1" hangingPunct="1">
              <a:lnSpc>
                <a:spcPct val="80000"/>
              </a:lnSpc>
              <a:buFont typeface="Wingdings" pitchFamily="2" charset="2"/>
              <a:buNone/>
              <a:defRPr/>
            </a:pPr>
            <a:r>
              <a:rPr lang="en-US" b="1" dirty="0" smtClean="0">
                <a:latin typeface="Tahoma" pitchFamily="34" charset="0"/>
              </a:rPr>
              <a:t>Science Policy Advisor to the NIH Deputy Director for Extramural Research</a:t>
            </a:r>
          </a:p>
        </p:txBody>
      </p:sp>
    </p:spTree>
  </p:cSld>
  <p:clrMapOvr>
    <a:masterClrMapping/>
  </p:clrMapOvr>
  <p:transition spd="med">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3"/>
          <p:cNvSpPr>
            <a:spLocks noGrp="1" noChangeArrowheads="1"/>
          </p:cNvSpPr>
          <p:nvPr>
            <p:ph idx="1"/>
          </p:nvPr>
        </p:nvSpPr>
        <p:spPr>
          <a:xfrm>
            <a:off x="457200" y="1371600"/>
            <a:ext cx="8229600" cy="4759325"/>
          </a:xfrm>
        </p:spPr>
        <p:txBody>
          <a:bodyPr>
            <a:normAutofit lnSpcReduction="10000"/>
          </a:bodyPr>
          <a:lstStyle/>
          <a:p>
            <a:pPr lvl="1" eaLnBrk="1" hangingPunct="1">
              <a:lnSpc>
                <a:spcPct val="90000"/>
              </a:lnSpc>
              <a:buFontTx/>
              <a:buNone/>
              <a:defRPr/>
            </a:pPr>
            <a:endParaRPr lang="en-US" sz="2000" dirty="0" smtClean="0">
              <a:solidFill>
                <a:schemeClr val="tx1"/>
              </a:solidFill>
              <a:effectLst/>
            </a:endParaRPr>
          </a:p>
          <a:p>
            <a:pPr lvl="1" eaLnBrk="1" hangingPunct="1">
              <a:buFontTx/>
              <a:buNone/>
              <a:defRPr/>
            </a:pPr>
            <a:r>
              <a:rPr lang="en-US" sz="2200" b="1" dirty="0" smtClean="0">
                <a:solidFill>
                  <a:schemeClr val="tx1"/>
                </a:solidFill>
                <a:effectLst/>
                <a:latin typeface="Tahoma" pitchFamily="34" charset="0"/>
                <a:cs typeface="Tahoma" pitchFamily="34" charset="0"/>
              </a:rPr>
              <a:t>1995 REGULATION:</a:t>
            </a:r>
          </a:p>
          <a:p>
            <a:pPr lvl="1" eaLnBrk="1" hangingPunct="1">
              <a:buFontTx/>
              <a:buNone/>
              <a:defRPr/>
            </a:pPr>
            <a:endParaRPr lang="en-US" sz="2200" dirty="0" smtClean="0">
              <a:solidFill>
                <a:schemeClr val="tx1"/>
              </a:solidFill>
              <a:effectLst/>
              <a:latin typeface="Tahoma" pitchFamily="34" charset="0"/>
              <a:cs typeface="Tahoma" pitchFamily="34" charset="0"/>
            </a:endParaRPr>
          </a:p>
          <a:p>
            <a:pPr lvl="1" eaLnBrk="1" hangingPunct="1">
              <a:buClrTx/>
              <a:buNone/>
              <a:defRPr/>
            </a:pPr>
            <a:r>
              <a:rPr lang="en-US" sz="2200" dirty="0" smtClean="0">
                <a:solidFill>
                  <a:schemeClr val="tx1"/>
                </a:solidFill>
                <a:effectLst/>
                <a:latin typeface="Tahoma" pitchFamily="34" charset="0"/>
                <a:cs typeface="Tahoma" pitchFamily="34" charset="0"/>
              </a:rPr>
              <a:t>	Only SFIs related to NIH-funded research as determined by the Investigator</a:t>
            </a:r>
          </a:p>
          <a:p>
            <a:pPr lvl="1" eaLnBrk="1" hangingPunct="1">
              <a:buClrTx/>
              <a:buFont typeface="Tahoma" pitchFamily="34" charset="0"/>
              <a:buChar char="−"/>
              <a:defRPr/>
            </a:pPr>
            <a:endParaRPr lang="en-US" sz="2200" b="1" dirty="0" smtClean="0">
              <a:solidFill>
                <a:schemeClr val="tx1"/>
              </a:solidFill>
              <a:effectLst/>
              <a:latin typeface="Tahoma" pitchFamily="34" charset="0"/>
              <a:cs typeface="Tahoma" pitchFamily="34" charset="0"/>
            </a:endParaRPr>
          </a:p>
          <a:p>
            <a:pPr lvl="1" eaLnBrk="1" hangingPunct="1">
              <a:buClrTx/>
              <a:buNone/>
              <a:defRPr/>
            </a:pPr>
            <a:r>
              <a:rPr lang="en-US" sz="2200" b="1" dirty="0" smtClean="0">
                <a:solidFill>
                  <a:schemeClr val="tx1"/>
                </a:solidFill>
                <a:effectLst/>
                <a:latin typeface="Tahoma" pitchFamily="34" charset="0"/>
                <a:cs typeface="Tahoma" pitchFamily="34" charset="0"/>
              </a:rPr>
              <a:t>2011 REVISED REGULATION:</a:t>
            </a:r>
          </a:p>
          <a:p>
            <a:pPr lvl="1" eaLnBrk="1" hangingPunct="1">
              <a:buClrTx/>
              <a:buFont typeface="Tahoma" pitchFamily="34" charset="0"/>
              <a:buChar char="−"/>
              <a:defRPr/>
            </a:pPr>
            <a:endParaRPr lang="en-US" sz="2200" dirty="0" smtClean="0">
              <a:solidFill>
                <a:schemeClr val="tx1"/>
              </a:solidFill>
              <a:effectLst/>
              <a:latin typeface="Tahoma" pitchFamily="34" charset="0"/>
              <a:cs typeface="Tahoma" pitchFamily="34" charset="0"/>
            </a:endParaRPr>
          </a:p>
          <a:p>
            <a:pPr lvl="1" eaLnBrk="1" hangingPunct="1">
              <a:spcAft>
                <a:spcPts val="600"/>
              </a:spcAft>
              <a:buClrTx/>
              <a:buNone/>
              <a:defRPr/>
            </a:pPr>
            <a:r>
              <a:rPr lang="en-US" sz="2200" dirty="0" smtClean="0">
                <a:solidFill>
                  <a:schemeClr val="tx1"/>
                </a:solidFill>
                <a:effectLst/>
                <a:latin typeface="Tahoma" pitchFamily="34" charset="0"/>
                <a:cs typeface="Tahoma" pitchFamily="34" charset="0"/>
              </a:rPr>
              <a:t>	SFIs include financial interests that are related to an Investigator’s institutional responsibilities</a:t>
            </a:r>
          </a:p>
          <a:p>
            <a:pPr lvl="1" eaLnBrk="1" hangingPunct="1">
              <a:spcAft>
                <a:spcPts val="600"/>
              </a:spcAft>
              <a:buClrTx/>
              <a:buNone/>
              <a:defRPr/>
            </a:pPr>
            <a:endParaRPr lang="en-US" sz="1600" dirty="0" smtClean="0">
              <a:solidFill>
                <a:schemeClr val="tx1"/>
              </a:solidFill>
              <a:effectLst/>
              <a:latin typeface="Tahoma" pitchFamily="34" charset="0"/>
              <a:cs typeface="Tahoma" pitchFamily="34" charset="0"/>
            </a:endParaRPr>
          </a:p>
          <a:p>
            <a:pPr lvl="1" eaLnBrk="1" hangingPunct="1">
              <a:buClrTx/>
              <a:buNone/>
              <a:defRPr/>
            </a:pPr>
            <a:r>
              <a:rPr lang="en-US" sz="2200" dirty="0" smtClean="0">
                <a:solidFill>
                  <a:schemeClr val="tx1"/>
                </a:solidFill>
                <a:effectLst/>
                <a:latin typeface="Tahoma" pitchFamily="34" charset="0"/>
                <a:cs typeface="Tahoma" pitchFamily="34" charset="0"/>
              </a:rPr>
              <a:t>	Institutions are responsible for determining whether SFI relates to NIH-funded research and if it is an FCOI</a:t>
            </a:r>
          </a:p>
          <a:p>
            <a:pPr eaLnBrk="1" hangingPunct="1">
              <a:defRPr/>
            </a:pPr>
            <a:endParaRPr lang="en-US" sz="2400" dirty="0" smtClean="0">
              <a:latin typeface="Tahoma" pitchFamily="34" charset="0"/>
              <a:cs typeface="Tahoma" pitchFamily="34" charset="0"/>
            </a:endParaRPr>
          </a:p>
          <a:p>
            <a:pPr eaLnBrk="1" hangingPunct="1">
              <a:defRPr/>
            </a:pPr>
            <a:endParaRPr lang="en-US" sz="2000" dirty="0" smtClean="0">
              <a:latin typeface="Tahoma" pitchFamily="34" charset="0"/>
              <a:cs typeface="Tahoma" pitchFamily="34" charset="0"/>
            </a:endParaRPr>
          </a:p>
          <a:p>
            <a:pPr lvl="1" eaLnBrk="1" hangingPunct="1">
              <a:lnSpc>
                <a:spcPct val="90000"/>
              </a:lnSpc>
              <a:buFontTx/>
              <a:buNone/>
              <a:defRPr/>
            </a:pPr>
            <a:endParaRPr lang="en-US" sz="2000" dirty="0" smtClean="0"/>
          </a:p>
          <a:p>
            <a:pPr eaLnBrk="1" hangingPunct="1">
              <a:lnSpc>
                <a:spcPct val="90000"/>
              </a:lnSpc>
              <a:defRPr/>
            </a:pPr>
            <a:endParaRPr lang="en-US" sz="2400" dirty="0" smtClean="0"/>
          </a:p>
        </p:txBody>
      </p:sp>
      <p:sp>
        <p:nvSpPr>
          <p:cNvPr id="11266" name="Rectangle 5"/>
          <p:cNvSpPr>
            <a:spLocks noGrp="1" noChangeArrowheads="1"/>
          </p:cNvSpPr>
          <p:nvPr>
            <p:ph type="sldNum" sz="quarter" idx="12"/>
          </p:nvPr>
        </p:nvSpPr>
        <p:spPr/>
        <p:txBody>
          <a:bodyPr/>
          <a:lstStyle/>
          <a:p>
            <a:pPr algn="l">
              <a:defRPr/>
            </a:pPr>
            <a:fld id="{624E4B48-97E2-4B4F-B678-EFB5CF31C074}" type="slidenum">
              <a:rPr lang="en-US">
                <a:latin typeface="Arial" pitchFamily="34" charset="0"/>
                <a:cs typeface="Arial" pitchFamily="34" charset="0"/>
              </a:rPr>
              <a:pPr algn="l">
                <a:defRPr/>
              </a:pPr>
              <a:t>22</a:t>
            </a:fld>
            <a:endParaRPr lang="en-US">
              <a:latin typeface="Arial" pitchFamily="34" charset="0"/>
              <a:cs typeface="Arial" pitchFamily="34" charset="0"/>
            </a:endParaRPr>
          </a:p>
        </p:txBody>
      </p:sp>
      <p:sp>
        <p:nvSpPr>
          <p:cNvPr id="75778" name="Rectangle 2"/>
          <p:cNvSpPr>
            <a:spLocks noGrp="1" noChangeArrowheads="1"/>
          </p:cNvSpPr>
          <p:nvPr>
            <p:ph type="title"/>
          </p:nvPr>
        </p:nvSpPr>
        <p:spPr/>
        <p:txBody>
          <a:bodyPr>
            <a:normAutofit/>
          </a:bodyPr>
          <a:lstStyle/>
          <a:p>
            <a:pPr algn="ctr"/>
            <a:r>
              <a:rPr lang="en-US" dirty="0" smtClean="0">
                <a:latin typeface="Tahoma" pitchFamily="34" charset="0"/>
                <a:cs typeface="Tahoma" pitchFamily="34" charset="0"/>
              </a:rPr>
              <a:t>Investigator Disclosure </a:t>
            </a:r>
            <a:endParaRPr lang="en-US" b="1" i="1" dirty="0" smtClean="0">
              <a:effectLst/>
              <a:latin typeface="Tahoma" pitchFamily="34" charset="0"/>
              <a:cs typeface="Tahoma" pitchFamily="34" charset="0"/>
            </a:endParaRPr>
          </a:p>
        </p:txBody>
      </p:sp>
    </p:spTree>
  </p:cSld>
  <p:clrMapOvr>
    <a:masterClrMapping/>
  </p:clrMapOvr>
  <p:transition spd="med">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3"/>
          <p:cNvSpPr>
            <a:spLocks noGrp="1" noChangeArrowheads="1"/>
          </p:cNvSpPr>
          <p:nvPr>
            <p:ph idx="1"/>
          </p:nvPr>
        </p:nvSpPr>
        <p:spPr>
          <a:xfrm>
            <a:off x="457200" y="838200"/>
            <a:ext cx="8229600" cy="5216525"/>
          </a:xfrm>
        </p:spPr>
        <p:txBody>
          <a:bodyPr>
            <a:normAutofit fontScale="25000" lnSpcReduction="20000"/>
          </a:bodyPr>
          <a:lstStyle/>
          <a:p>
            <a:pPr lvl="1" eaLnBrk="1" hangingPunct="1">
              <a:lnSpc>
                <a:spcPct val="120000"/>
              </a:lnSpc>
              <a:buFontTx/>
              <a:buNone/>
              <a:defRPr/>
            </a:pPr>
            <a:endParaRPr lang="en-US" sz="2400" dirty="0" smtClean="0">
              <a:solidFill>
                <a:schemeClr val="tx1"/>
              </a:solidFill>
              <a:effectLst/>
              <a:latin typeface="Tahoma" pitchFamily="34" charset="0"/>
              <a:cs typeface="Tahoma" pitchFamily="34" charset="0"/>
            </a:endParaRPr>
          </a:p>
          <a:p>
            <a:pPr lvl="1" eaLnBrk="1" hangingPunct="1">
              <a:lnSpc>
                <a:spcPct val="120000"/>
              </a:lnSpc>
              <a:buFontTx/>
              <a:buNone/>
              <a:defRPr/>
            </a:pPr>
            <a:r>
              <a:rPr lang="en-US" sz="8800" b="1" dirty="0" smtClean="0">
                <a:solidFill>
                  <a:schemeClr val="tx1"/>
                </a:solidFill>
                <a:effectLst/>
                <a:latin typeface="Tahoma" pitchFamily="34" charset="0"/>
                <a:cs typeface="Tahoma" pitchFamily="34" charset="0"/>
              </a:rPr>
              <a:t>1995 REGULATION:</a:t>
            </a:r>
          </a:p>
          <a:p>
            <a:pPr lvl="1" eaLnBrk="1" hangingPunct="1">
              <a:lnSpc>
                <a:spcPct val="120000"/>
              </a:lnSpc>
              <a:buFontTx/>
              <a:buNone/>
              <a:defRPr/>
            </a:pPr>
            <a:endParaRPr lang="en-US" sz="4400" dirty="0" smtClean="0">
              <a:solidFill>
                <a:schemeClr val="tx1"/>
              </a:solidFill>
              <a:effectLst/>
              <a:latin typeface="Tahoma" pitchFamily="34" charset="0"/>
              <a:cs typeface="Tahoma" pitchFamily="34" charset="0"/>
            </a:endParaRPr>
          </a:p>
          <a:p>
            <a:pPr lvl="1" eaLnBrk="1" hangingPunct="1">
              <a:lnSpc>
                <a:spcPct val="120000"/>
              </a:lnSpc>
              <a:buClrTx/>
              <a:buNone/>
              <a:defRPr/>
            </a:pPr>
            <a:r>
              <a:rPr lang="en-US" sz="8000" dirty="0" smtClean="0">
                <a:solidFill>
                  <a:schemeClr val="tx1"/>
                </a:solidFill>
                <a:effectLst/>
                <a:latin typeface="Tahoma" pitchFamily="34" charset="0"/>
                <a:cs typeface="Tahoma" pitchFamily="34" charset="0"/>
              </a:rPr>
              <a:t>	No requirement</a:t>
            </a:r>
          </a:p>
          <a:p>
            <a:pPr lvl="1" eaLnBrk="1" hangingPunct="1">
              <a:lnSpc>
                <a:spcPct val="120000"/>
              </a:lnSpc>
              <a:buFontTx/>
              <a:buNone/>
              <a:defRPr/>
            </a:pPr>
            <a:endParaRPr lang="en-US" sz="4400" dirty="0" smtClean="0">
              <a:solidFill>
                <a:schemeClr val="tx1"/>
              </a:solidFill>
              <a:effectLst/>
              <a:latin typeface="Tahoma" pitchFamily="34" charset="0"/>
              <a:cs typeface="Tahoma" pitchFamily="34" charset="0"/>
            </a:endParaRPr>
          </a:p>
          <a:p>
            <a:pPr lvl="1" eaLnBrk="1" hangingPunct="1">
              <a:lnSpc>
                <a:spcPct val="120000"/>
              </a:lnSpc>
              <a:buFontTx/>
              <a:buNone/>
              <a:defRPr/>
            </a:pPr>
            <a:r>
              <a:rPr lang="en-US" sz="8800" b="1" dirty="0" smtClean="0">
                <a:solidFill>
                  <a:schemeClr val="tx1"/>
                </a:solidFill>
                <a:effectLst/>
                <a:latin typeface="Tahoma" pitchFamily="34" charset="0"/>
                <a:cs typeface="Tahoma" pitchFamily="34" charset="0"/>
              </a:rPr>
              <a:t>2011 REVISED REGULATION</a:t>
            </a:r>
            <a:r>
              <a:rPr lang="en-US" sz="8800" dirty="0" smtClean="0">
                <a:solidFill>
                  <a:schemeClr val="tx1"/>
                </a:solidFill>
                <a:effectLst/>
                <a:latin typeface="Tahoma" pitchFamily="34" charset="0"/>
                <a:cs typeface="Tahoma" pitchFamily="34" charset="0"/>
              </a:rPr>
              <a:t>:</a:t>
            </a:r>
          </a:p>
          <a:p>
            <a:pPr lvl="1">
              <a:lnSpc>
                <a:spcPct val="120000"/>
              </a:lnSpc>
              <a:buNone/>
              <a:defRPr/>
            </a:pPr>
            <a:endParaRPr lang="en-US" sz="4400" dirty="0" smtClean="0">
              <a:solidFill>
                <a:schemeClr val="tx1"/>
              </a:solidFill>
              <a:effectLst/>
              <a:latin typeface="Tahoma" pitchFamily="34" charset="0"/>
              <a:cs typeface="Tahoma" pitchFamily="34" charset="0"/>
            </a:endParaRPr>
          </a:p>
          <a:p>
            <a:pPr lvl="1">
              <a:lnSpc>
                <a:spcPct val="120000"/>
              </a:lnSpc>
              <a:buNone/>
              <a:defRPr/>
            </a:pPr>
            <a:r>
              <a:rPr lang="en-US" sz="8000" dirty="0" smtClean="0">
                <a:solidFill>
                  <a:schemeClr val="tx1"/>
                </a:solidFill>
                <a:effectLst/>
                <a:latin typeface="Tahoma" pitchFamily="34" charset="0"/>
                <a:cs typeface="Tahoma" pitchFamily="34" charset="0"/>
              </a:rPr>
              <a:t>   Make FCOI policy available via a publically assessable web site. If the Institution does not have any current presence on a publicly accessible Web site (and only in those cases), the Institution shall make its written policy available to any requestor within five business days of a request.</a:t>
            </a:r>
            <a:endParaRPr lang="en-US" sz="4400" dirty="0" smtClean="0">
              <a:solidFill>
                <a:schemeClr val="tx1"/>
              </a:solidFill>
              <a:effectLst/>
              <a:latin typeface="Tahoma" pitchFamily="34" charset="0"/>
              <a:cs typeface="Tahoma" pitchFamily="34" charset="0"/>
            </a:endParaRPr>
          </a:p>
          <a:p>
            <a:pPr lvl="1">
              <a:lnSpc>
                <a:spcPct val="120000"/>
              </a:lnSpc>
              <a:buNone/>
              <a:defRPr/>
            </a:pPr>
            <a:r>
              <a:rPr lang="en-US" sz="4400" dirty="0" smtClean="0">
                <a:solidFill>
                  <a:schemeClr val="tx1"/>
                </a:solidFill>
                <a:effectLst/>
                <a:latin typeface="Tahoma" pitchFamily="34" charset="0"/>
                <a:cs typeface="Tahoma" pitchFamily="34" charset="0"/>
              </a:rPr>
              <a:t>	</a:t>
            </a:r>
          </a:p>
          <a:p>
            <a:pPr lvl="1">
              <a:lnSpc>
                <a:spcPct val="120000"/>
              </a:lnSpc>
              <a:buNone/>
              <a:defRPr/>
            </a:pPr>
            <a:r>
              <a:rPr lang="en-US" sz="8000" dirty="0" smtClean="0">
                <a:solidFill>
                  <a:schemeClr val="tx1"/>
                </a:solidFill>
                <a:effectLst/>
                <a:latin typeface="Tahoma" pitchFamily="34" charset="0"/>
                <a:cs typeface="Tahoma" pitchFamily="34" charset="0"/>
              </a:rPr>
              <a:t>	Prior to the expenditure of funds, make certain information concerning FCOIs held by senior/key personnel via a publicly accessible, via a publicly accessible Web site or by a written response to any requestor within five business days of a request, and update such information as specified in the regulation</a:t>
            </a:r>
            <a:r>
              <a:rPr lang="en-US" sz="8000" dirty="0" smtClean="0">
                <a:solidFill>
                  <a:schemeClr val="tx1"/>
                </a:solidFill>
                <a:effectLst/>
              </a:rPr>
              <a:t>.</a:t>
            </a:r>
          </a:p>
          <a:p>
            <a:pPr>
              <a:buNone/>
              <a:defRPr/>
            </a:pPr>
            <a:r>
              <a:rPr lang="en-US" sz="5600" dirty="0" smtClean="0"/>
              <a:t>         </a:t>
            </a:r>
          </a:p>
          <a:p>
            <a:pPr eaLnBrk="1" hangingPunct="1">
              <a:lnSpc>
                <a:spcPct val="80000"/>
              </a:lnSpc>
              <a:buFontTx/>
              <a:buNone/>
              <a:defRPr/>
            </a:pPr>
            <a:endParaRPr lang="en-US" dirty="0" smtClean="0"/>
          </a:p>
        </p:txBody>
      </p:sp>
      <p:sp>
        <p:nvSpPr>
          <p:cNvPr id="12290" name="Rectangle 5"/>
          <p:cNvSpPr>
            <a:spLocks noGrp="1" noChangeArrowheads="1"/>
          </p:cNvSpPr>
          <p:nvPr>
            <p:ph type="sldNum" sz="quarter" idx="12"/>
          </p:nvPr>
        </p:nvSpPr>
        <p:spPr/>
        <p:txBody>
          <a:bodyPr/>
          <a:lstStyle/>
          <a:p>
            <a:pPr algn="l">
              <a:defRPr/>
            </a:pPr>
            <a:fld id="{B52AA211-1956-45A1-B2B1-E043ACE5C144}" type="slidenum">
              <a:rPr lang="en-US">
                <a:latin typeface="Arial" pitchFamily="34" charset="0"/>
                <a:cs typeface="Arial" pitchFamily="34" charset="0"/>
              </a:rPr>
              <a:pPr algn="l">
                <a:defRPr/>
              </a:pPr>
              <a:t>23</a:t>
            </a:fld>
            <a:endParaRPr lang="en-US">
              <a:latin typeface="Arial" pitchFamily="34" charset="0"/>
              <a:cs typeface="Arial" pitchFamily="34" charset="0"/>
            </a:endParaRPr>
          </a:p>
        </p:txBody>
      </p:sp>
      <p:sp>
        <p:nvSpPr>
          <p:cNvPr id="76801" name="Rectangle 2"/>
          <p:cNvSpPr>
            <a:spLocks noGrp="1" noChangeArrowheads="1"/>
          </p:cNvSpPr>
          <p:nvPr>
            <p:ph type="title"/>
          </p:nvPr>
        </p:nvSpPr>
        <p:spPr>
          <a:xfrm>
            <a:off x="457200" y="-76200"/>
            <a:ext cx="8229600" cy="1143000"/>
          </a:xfrm>
        </p:spPr>
        <p:txBody>
          <a:bodyPr/>
          <a:lstStyle/>
          <a:p>
            <a:pPr algn="ctr"/>
            <a:r>
              <a:rPr lang="en-US" dirty="0" smtClean="0">
                <a:latin typeface="Tahoma" pitchFamily="34" charset="0"/>
                <a:cs typeface="Tahoma" pitchFamily="34" charset="0"/>
              </a:rPr>
              <a:t>Public Accessibility</a:t>
            </a:r>
            <a:endParaRPr lang="en-US" b="1" i="1" dirty="0" smtClean="0">
              <a:effectLst/>
              <a:latin typeface="Tahoma" pitchFamily="34" charset="0"/>
              <a:cs typeface="Tahoma" pitchFamily="34" charset="0"/>
            </a:endParaRPr>
          </a:p>
        </p:txBody>
      </p:sp>
    </p:spTree>
  </p:cSld>
  <p:clrMapOvr>
    <a:masterClrMapping/>
  </p:clrMapOvr>
  <p:transition spd="med">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3"/>
          <p:cNvSpPr>
            <a:spLocks noGrp="1" noChangeArrowheads="1"/>
          </p:cNvSpPr>
          <p:nvPr>
            <p:ph idx="1"/>
          </p:nvPr>
        </p:nvSpPr>
        <p:spPr>
          <a:xfrm>
            <a:off x="457200" y="879475"/>
            <a:ext cx="8229600" cy="4835525"/>
          </a:xfrm>
        </p:spPr>
        <p:txBody>
          <a:bodyPr>
            <a:normAutofit/>
          </a:bodyPr>
          <a:lstStyle/>
          <a:p>
            <a:pPr lvl="1" eaLnBrk="1" hangingPunct="1">
              <a:lnSpc>
                <a:spcPct val="110000"/>
              </a:lnSpc>
              <a:buNone/>
              <a:defRPr/>
            </a:pPr>
            <a:r>
              <a:rPr lang="en-US" sz="2600" b="1" dirty="0" smtClean="0">
                <a:effectLst/>
                <a:latin typeface="Tahoma" pitchFamily="34" charset="0"/>
                <a:cs typeface="Tahoma" pitchFamily="34" charset="0"/>
              </a:rPr>
              <a:t>    </a:t>
            </a:r>
            <a:endParaRPr lang="en-US" dirty="0" smtClean="0">
              <a:solidFill>
                <a:schemeClr val="tx1"/>
              </a:solidFill>
              <a:effectLst/>
              <a:latin typeface="Tahoma" pitchFamily="34" charset="0"/>
              <a:cs typeface="Tahoma" pitchFamily="34" charset="0"/>
            </a:endParaRPr>
          </a:p>
          <a:p>
            <a:pPr marL="822960" lvl="2" eaLnBrk="1" hangingPunct="1">
              <a:lnSpc>
                <a:spcPct val="110000"/>
              </a:lnSpc>
              <a:buFontTx/>
              <a:buNone/>
              <a:defRPr/>
            </a:pPr>
            <a:r>
              <a:rPr lang="en-US" sz="2400" b="1" dirty="0" smtClean="0">
                <a:solidFill>
                  <a:schemeClr val="tx1"/>
                </a:solidFill>
                <a:effectLst/>
                <a:latin typeface="Tahoma" pitchFamily="34" charset="0"/>
                <a:cs typeface="Tahoma" pitchFamily="34" charset="0"/>
              </a:rPr>
              <a:t>1995 REGULATION:</a:t>
            </a:r>
          </a:p>
          <a:p>
            <a:pPr marL="822960" lvl="2" eaLnBrk="1" hangingPunct="1">
              <a:lnSpc>
                <a:spcPct val="110000"/>
              </a:lnSpc>
              <a:buClrTx/>
              <a:buNone/>
              <a:defRPr/>
            </a:pPr>
            <a:r>
              <a:rPr lang="en-US" sz="2400" dirty="0" smtClean="0">
                <a:solidFill>
                  <a:schemeClr val="tx1"/>
                </a:solidFill>
                <a:effectLst/>
                <a:latin typeface="Tahoma" pitchFamily="34" charset="0"/>
                <a:cs typeface="Tahoma" pitchFamily="34" charset="0"/>
              </a:rPr>
              <a:t>	Manner of compliance with regulation not specified (manage, reduce or eliminate are indicated as options)</a:t>
            </a:r>
          </a:p>
          <a:p>
            <a:pPr marL="822960" lvl="2" eaLnBrk="1" hangingPunct="1">
              <a:lnSpc>
                <a:spcPct val="110000"/>
              </a:lnSpc>
              <a:buClrTx/>
              <a:buFont typeface="Tahoma" pitchFamily="34" charset="0"/>
              <a:buChar char="−"/>
              <a:defRPr/>
            </a:pPr>
            <a:endParaRPr lang="en-US" sz="2600" dirty="0" smtClean="0">
              <a:solidFill>
                <a:schemeClr val="tx1"/>
              </a:solidFill>
              <a:effectLst/>
              <a:latin typeface="Tahoma" pitchFamily="34" charset="0"/>
              <a:cs typeface="Tahoma" pitchFamily="34" charset="0"/>
            </a:endParaRPr>
          </a:p>
          <a:p>
            <a:pPr marL="822960" lvl="2" eaLnBrk="1" hangingPunct="1">
              <a:lnSpc>
                <a:spcPct val="110000"/>
              </a:lnSpc>
              <a:buClrTx/>
              <a:buNone/>
              <a:defRPr/>
            </a:pPr>
            <a:r>
              <a:rPr lang="en-US" sz="2400" b="1" dirty="0" smtClean="0">
                <a:solidFill>
                  <a:schemeClr val="tx1"/>
                </a:solidFill>
                <a:effectLst/>
                <a:latin typeface="Tahoma" pitchFamily="34" charset="0"/>
                <a:cs typeface="Tahoma" pitchFamily="34" charset="0"/>
              </a:rPr>
              <a:t>2011 REVISED REGULATION:</a:t>
            </a:r>
            <a:endParaRPr lang="en-US" sz="2400" dirty="0" smtClean="0">
              <a:solidFill>
                <a:schemeClr val="tx1"/>
              </a:solidFill>
              <a:effectLst/>
              <a:latin typeface="Tahoma" pitchFamily="34" charset="0"/>
              <a:cs typeface="Tahoma" pitchFamily="34" charset="0"/>
            </a:endParaRPr>
          </a:p>
          <a:p>
            <a:pPr marL="822960" lvl="2" eaLnBrk="1" hangingPunct="1">
              <a:lnSpc>
                <a:spcPct val="110000"/>
              </a:lnSpc>
              <a:buClrTx/>
              <a:buNone/>
              <a:defRPr/>
            </a:pPr>
            <a:r>
              <a:rPr lang="en-US" sz="2400" dirty="0" smtClean="0">
                <a:solidFill>
                  <a:schemeClr val="tx1"/>
                </a:solidFill>
                <a:effectLst/>
                <a:latin typeface="Tahoma" pitchFamily="34" charset="0"/>
                <a:cs typeface="Tahoma" pitchFamily="34" charset="0"/>
              </a:rPr>
              <a:t>	For all identified FCOIs, Institutions must develop and implement a management plan (may include reduction or elimination of the SFI)</a:t>
            </a:r>
          </a:p>
          <a:p>
            <a:pPr marL="822960" lvl="2" eaLnBrk="1" hangingPunct="1">
              <a:lnSpc>
                <a:spcPct val="110000"/>
              </a:lnSpc>
              <a:buFontTx/>
              <a:buChar char="-"/>
              <a:defRPr/>
            </a:pPr>
            <a:endParaRPr lang="en-US" sz="1600" dirty="0" smtClean="0">
              <a:latin typeface="Tahoma" pitchFamily="34" charset="0"/>
              <a:cs typeface="Tahoma" pitchFamily="34" charset="0"/>
            </a:endParaRPr>
          </a:p>
        </p:txBody>
      </p:sp>
      <p:sp>
        <p:nvSpPr>
          <p:cNvPr id="13314" name="Rectangle 5"/>
          <p:cNvSpPr>
            <a:spLocks noGrp="1" noChangeArrowheads="1"/>
          </p:cNvSpPr>
          <p:nvPr>
            <p:ph type="sldNum" sz="quarter" idx="12"/>
          </p:nvPr>
        </p:nvSpPr>
        <p:spPr/>
        <p:txBody>
          <a:bodyPr/>
          <a:lstStyle/>
          <a:p>
            <a:pPr algn="l">
              <a:defRPr/>
            </a:pPr>
            <a:fld id="{01650440-BEFA-4990-B054-65138BFDE233}" type="slidenum">
              <a:rPr lang="en-US">
                <a:latin typeface="Arial" pitchFamily="34" charset="0"/>
                <a:cs typeface="Arial" pitchFamily="34" charset="0"/>
              </a:rPr>
              <a:pPr algn="l">
                <a:defRPr/>
              </a:pPr>
              <a:t>24</a:t>
            </a:fld>
            <a:endParaRPr lang="en-US">
              <a:latin typeface="Arial" pitchFamily="34" charset="0"/>
              <a:cs typeface="Arial" pitchFamily="34" charset="0"/>
            </a:endParaRPr>
          </a:p>
        </p:txBody>
      </p:sp>
      <p:sp>
        <p:nvSpPr>
          <p:cNvPr id="77825" name="Rectangle 2"/>
          <p:cNvSpPr>
            <a:spLocks noGrp="1" noChangeArrowheads="1"/>
          </p:cNvSpPr>
          <p:nvPr>
            <p:ph type="title"/>
          </p:nvPr>
        </p:nvSpPr>
        <p:spPr>
          <a:xfrm>
            <a:off x="457200" y="152400"/>
            <a:ext cx="8229600" cy="1143000"/>
          </a:xfrm>
        </p:spPr>
        <p:txBody>
          <a:bodyPr>
            <a:normAutofit/>
          </a:bodyPr>
          <a:lstStyle/>
          <a:p>
            <a:pPr algn="ctr"/>
            <a:r>
              <a:rPr lang="en-US" dirty="0" smtClean="0">
                <a:latin typeface="Tahoma" pitchFamily="34" charset="0"/>
                <a:cs typeface="Tahoma" pitchFamily="34" charset="0"/>
              </a:rPr>
              <a:t>Management of FCOI </a:t>
            </a:r>
            <a:endParaRPr lang="en-US" b="1" i="1" dirty="0" smtClean="0">
              <a:effectLst/>
              <a:latin typeface="Tahoma" pitchFamily="34" charset="0"/>
              <a:cs typeface="Tahoma" pitchFamily="34" charset="0"/>
            </a:endParaRPr>
          </a:p>
        </p:txBody>
      </p:sp>
    </p:spTree>
  </p:cSld>
  <p:clrMapOvr>
    <a:masterClrMapping/>
  </p:clrMapOvr>
  <p:transition spd="med">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3"/>
          <p:cNvSpPr>
            <a:spLocks noGrp="1" noChangeArrowheads="1"/>
          </p:cNvSpPr>
          <p:nvPr>
            <p:ph idx="1"/>
          </p:nvPr>
        </p:nvSpPr>
        <p:spPr>
          <a:xfrm>
            <a:off x="304800" y="990600"/>
            <a:ext cx="8534400" cy="5410200"/>
          </a:xfrm>
        </p:spPr>
        <p:txBody>
          <a:bodyPr>
            <a:normAutofit fontScale="70000" lnSpcReduction="20000"/>
          </a:bodyPr>
          <a:lstStyle/>
          <a:p>
            <a:pPr eaLnBrk="1" hangingPunct="1">
              <a:lnSpc>
                <a:spcPct val="110000"/>
              </a:lnSpc>
              <a:buNone/>
              <a:defRPr/>
            </a:pPr>
            <a:r>
              <a:rPr lang="en-US" sz="2400" b="1" dirty="0" smtClean="0">
                <a:solidFill>
                  <a:schemeClr val="tx1"/>
                </a:solidFill>
              </a:rPr>
              <a:t>  </a:t>
            </a:r>
            <a:endParaRPr lang="en-US" sz="2000" dirty="0" smtClean="0">
              <a:solidFill>
                <a:schemeClr val="tx1"/>
              </a:solidFill>
              <a:effectLst/>
              <a:latin typeface="Tahoma" pitchFamily="34" charset="0"/>
              <a:cs typeface="Tahoma" pitchFamily="34" charset="0"/>
            </a:endParaRPr>
          </a:p>
          <a:p>
            <a:pPr lvl="1" eaLnBrk="1" hangingPunct="1">
              <a:lnSpc>
                <a:spcPct val="110000"/>
              </a:lnSpc>
              <a:buFontTx/>
              <a:buNone/>
              <a:defRPr/>
            </a:pPr>
            <a:r>
              <a:rPr lang="en-US" sz="3400" b="1" dirty="0" smtClean="0">
                <a:solidFill>
                  <a:schemeClr val="tx1"/>
                </a:solidFill>
                <a:effectLst/>
                <a:latin typeface="Tahoma" pitchFamily="34" charset="0"/>
                <a:cs typeface="Tahoma" pitchFamily="34" charset="0"/>
              </a:rPr>
              <a:t>1995 REGULATION</a:t>
            </a:r>
            <a:r>
              <a:rPr lang="en-US" sz="3400" dirty="0" smtClean="0">
                <a:solidFill>
                  <a:schemeClr val="tx1"/>
                </a:solidFill>
                <a:effectLst/>
                <a:latin typeface="Tahoma" pitchFamily="34" charset="0"/>
                <a:cs typeface="Tahoma" pitchFamily="34" charset="0"/>
              </a:rPr>
              <a:t>:</a:t>
            </a:r>
          </a:p>
          <a:p>
            <a:pPr lvl="1" eaLnBrk="1" hangingPunct="1">
              <a:lnSpc>
                <a:spcPct val="110000"/>
              </a:lnSpc>
              <a:buFontTx/>
              <a:buNone/>
              <a:defRPr/>
            </a:pPr>
            <a:endParaRPr lang="en-US" sz="900" dirty="0" smtClean="0">
              <a:solidFill>
                <a:schemeClr val="tx1"/>
              </a:solidFill>
              <a:effectLst/>
              <a:latin typeface="Tahoma" pitchFamily="34" charset="0"/>
              <a:cs typeface="Tahoma" pitchFamily="34" charset="0"/>
            </a:endParaRPr>
          </a:p>
          <a:p>
            <a:pPr lvl="1" eaLnBrk="1" hangingPunct="1">
              <a:lnSpc>
                <a:spcPct val="110000"/>
              </a:lnSpc>
              <a:buClrTx/>
              <a:buNone/>
              <a:defRPr/>
            </a:pPr>
            <a:r>
              <a:rPr lang="en-US" sz="3100" dirty="0" smtClean="0">
                <a:solidFill>
                  <a:schemeClr val="tx1"/>
                </a:solidFill>
                <a:effectLst/>
                <a:latin typeface="Tahoma" pitchFamily="34" charset="0"/>
                <a:cs typeface="Tahoma" pitchFamily="34" charset="0"/>
              </a:rPr>
              <a:t>	</a:t>
            </a:r>
            <a:r>
              <a:rPr lang="en-US" sz="3400" dirty="0" smtClean="0">
                <a:solidFill>
                  <a:schemeClr val="tx1"/>
                </a:solidFill>
                <a:effectLst/>
                <a:latin typeface="Tahoma" pitchFamily="34" charset="0"/>
                <a:cs typeface="Tahoma" pitchFamily="34" charset="0"/>
              </a:rPr>
              <a:t>Prior to the Institution's expenditure of any funds under the award</a:t>
            </a:r>
            <a:endParaRPr lang="en-US" sz="3100" dirty="0" smtClean="0">
              <a:solidFill>
                <a:schemeClr val="tx1"/>
              </a:solidFill>
              <a:effectLst/>
              <a:latin typeface="Tahoma" pitchFamily="34" charset="0"/>
              <a:cs typeface="Tahoma" pitchFamily="34" charset="0"/>
            </a:endParaRPr>
          </a:p>
          <a:p>
            <a:pPr lvl="1" eaLnBrk="1" hangingPunct="1">
              <a:lnSpc>
                <a:spcPct val="110000"/>
              </a:lnSpc>
              <a:buClrTx/>
              <a:buFont typeface="Tahoma" pitchFamily="34" charset="0"/>
              <a:buChar char="−"/>
              <a:defRPr/>
            </a:pPr>
            <a:endParaRPr lang="en-US" sz="1600" dirty="0" smtClean="0">
              <a:solidFill>
                <a:schemeClr val="tx1"/>
              </a:solidFill>
              <a:effectLst/>
              <a:latin typeface="Tahoma" pitchFamily="34" charset="0"/>
              <a:cs typeface="Tahoma" pitchFamily="34" charset="0"/>
            </a:endParaRPr>
          </a:p>
          <a:p>
            <a:pPr lvl="1" eaLnBrk="1" hangingPunct="1">
              <a:lnSpc>
                <a:spcPct val="110000"/>
              </a:lnSpc>
              <a:buClrTx/>
              <a:buNone/>
              <a:defRPr/>
            </a:pPr>
            <a:r>
              <a:rPr lang="en-US" sz="3100" dirty="0" smtClean="0">
                <a:solidFill>
                  <a:schemeClr val="tx1"/>
                </a:solidFill>
                <a:effectLst/>
                <a:latin typeface="Tahoma" pitchFamily="34" charset="0"/>
                <a:cs typeface="Tahoma" pitchFamily="34" charset="0"/>
              </a:rPr>
              <a:t>	</a:t>
            </a:r>
            <a:r>
              <a:rPr lang="en-US" sz="3400" dirty="0" smtClean="0">
                <a:solidFill>
                  <a:schemeClr val="tx1"/>
                </a:solidFill>
                <a:effectLst/>
                <a:latin typeface="Tahoma" pitchFamily="34" charset="0"/>
                <a:cs typeface="Tahoma" pitchFamily="34" charset="0"/>
              </a:rPr>
              <a:t>Within 60 days for any interest that the Institution identifies as conflicting subsequent to the Institution’s initial report under the award </a:t>
            </a:r>
            <a:endParaRPr lang="en-US" sz="3100" dirty="0" smtClean="0">
              <a:solidFill>
                <a:schemeClr val="tx1"/>
              </a:solidFill>
              <a:effectLst/>
              <a:latin typeface="Tahoma" pitchFamily="34" charset="0"/>
              <a:cs typeface="Tahoma" pitchFamily="34" charset="0"/>
            </a:endParaRPr>
          </a:p>
          <a:p>
            <a:pPr lvl="1" eaLnBrk="1" hangingPunct="1">
              <a:lnSpc>
                <a:spcPct val="110000"/>
              </a:lnSpc>
              <a:buClrTx/>
              <a:buFont typeface="Tahoma" pitchFamily="34" charset="0"/>
              <a:buChar char="−"/>
              <a:defRPr/>
            </a:pPr>
            <a:endParaRPr lang="en-US" sz="4000" dirty="0" smtClean="0">
              <a:solidFill>
                <a:schemeClr val="tx1"/>
              </a:solidFill>
              <a:effectLst/>
              <a:latin typeface="Tahoma" pitchFamily="34" charset="0"/>
              <a:cs typeface="Tahoma" pitchFamily="34" charset="0"/>
            </a:endParaRPr>
          </a:p>
          <a:p>
            <a:pPr lvl="1" eaLnBrk="1" hangingPunct="1">
              <a:lnSpc>
                <a:spcPct val="110000"/>
              </a:lnSpc>
              <a:buClrTx/>
              <a:buNone/>
              <a:defRPr/>
            </a:pPr>
            <a:r>
              <a:rPr lang="en-US" sz="3400" b="1" dirty="0" smtClean="0">
                <a:solidFill>
                  <a:schemeClr val="tx1"/>
                </a:solidFill>
                <a:effectLst/>
                <a:latin typeface="Tahoma" pitchFamily="34" charset="0"/>
                <a:cs typeface="Tahoma" pitchFamily="34" charset="0"/>
              </a:rPr>
              <a:t>2011 REVISED REGULATION</a:t>
            </a:r>
            <a:r>
              <a:rPr lang="en-US" sz="3400" dirty="0" smtClean="0">
                <a:solidFill>
                  <a:schemeClr val="tx1"/>
                </a:solidFill>
                <a:effectLst/>
                <a:latin typeface="Tahoma" pitchFamily="34" charset="0"/>
                <a:cs typeface="Tahoma" pitchFamily="34" charset="0"/>
              </a:rPr>
              <a:t>:</a:t>
            </a:r>
          </a:p>
          <a:p>
            <a:pPr lvl="1" eaLnBrk="1" hangingPunct="1">
              <a:lnSpc>
                <a:spcPct val="110000"/>
              </a:lnSpc>
              <a:buClrTx/>
              <a:buFont typeface="Tahoma" pitchFamily="34" charset="0"/>
              <a:buChar char="−"/>
              <a:defRPr/>
            </a:pPr>
            <a:endParaRPr lang="en-US" sz="800" dirty="0" smtClean="0">
              <a:solidFill>
                <a:schemeClr val="tx1"/>
              </a:solidFill>
              <a:effectLst/>
              <a:latin typeface="Tahoma" pitchFamily="34" charset="0"/>
              <a:cs typeface="Tahoma" pitchFamily="34" charset="0"/>
            </a:endParaRPr>
          </a:p>
          <a:p>
            <a:pPr lvl="1" eaLnBrk="1" hangingPunct="1">
              <a:lnSpc>
                <a:spcPct val="110000"/>
              </a:lnSpc>
              <a:buClrTx/>
              <a:buNone/>
              <a:defRPr/>
            </a:pPr>
            <a:r>
              <a:rPr lang="en-US" sz="4000" dirty="0" smtClean="0">
                <a:solidFill>
                  <a:schemeClr val="tx1"/>
                </a:solidFill>
                <a:effectLst/>
                <a:latin typeface="Tahoma" pitchFamily="34" charset="0"/>
                <a:cs typeface="Tahoma" pitchFamily="34" charset="0"/>
              </a:rPr>
              <a:t>	</a:t>
            </a:r>
            <a:r>
              <a:rPr lang="en-US" sz="3400" dirty="0" smtClean="0">
                <a:solidFill>
                  <a:schemeClr val="tx1"/>
                </a:solidFill>
                <a:effectLst/>
                <a:latin typeface="Tahoma" pitchFamily="34" charset="0"/>
                <a:cs typeface="Tahoma" pitchFamily="34" charset="0"/>
              </a:rPr>
              <a:t>Current requirements, plus annual updates on any previously-identified FCOI for the duration of the research project (including during an extension with or without funds)</a:t>
            </a:r>
            <a:endParaRPr lang="en-US" sz="4000" dirty="0" smtClean="0">
              <a:solidFill>
                <a:schemeClr val="tx1"/>
              </a:solidFill>
              <a:effectLst/>
              <a:latin typeface="Tahoma" pitchFamily="34" charset="0"/>
              <a:cs typeface="Tahoma" pitchFamily="34" charset="0"/>
            </a:endParaRPr>
          </a:p>
          <a:p>
            <a:pPr eaLnBrk="1" hangingPunct="1">
              <a:lnSpc>
                <a:spcPct val="110000"/>
              </a:lnSpc>
              <a:buFontTx/>
              <a:buNone/>
              <a:defRPr/>
            </a:pPr>
            <a:endParaRPr lang="en-US" sz="2600" dirty="0" smtClean="0">
              <a:latin typeface="Tahoma" pitchFamily="34" charset="0"/>
              <a:cs typeface="Tahoma" pitchFamily="34" charset="0"/>
            </a:endParaRPr>
          </a:p>
        </p:txBody>
      </p:sp>
      <p:sp>
        <p:nvSpPr>
          <p:cNvPr id="15362" name="Rectangle 5"/>
          <p:cNvSpPr>
            <a:spLocks noGrp="1" noChangeArrowheads="1"/>
          </p:cNvSpPr>
          <p:nvPr>
            <p:ph type="sldNum" sz="quarter" idx="12"/>
          </p:nvPr>
        </p:nvSpPr>
        <p:spPr/>
        <p:txBody>
          <a:bodyPr/>
          <a:lstStyle/>
          <a:p>
            <a:pPr algn="l">
              <a:defRPr/>
            </a:pPr>
            <a:fld id="{17821E28-5EF9-4CF7-9602-0683916CA32B}" type="slidenum">
              <a:rPr lang="en-US">
                <a:latin typeface="Arial" pitchFamily="34" charset="0"/>
                <a:cs typeface="Arial" pitchFamily="34" charset="0"/>
              </a:rPr>
              <a:pPr algn="l">
                <a:defRPr/>
              </a:pPr>
              <a:t>25</a:t>
            </a:fld>
            <a:endParaRPr lang="en-US">
              <a:latin typeface="Arial" pitchFamily="34" charset="0"/>
              <a:cs typeface="Arial" pitchFamily="34" charset="0"/>
            </a:endParaRPr>
          </a:p>
        </p:txBody>
      </p:sp>
      <p:sp>
        <p:nvSpPr>
          <p:cNvPr id="81921" name="Rectangle 2"/>
          <p:cNvSpPr>
            <a:spLocks noGrp="1" noChangeArrowheads="1"/>
          </p:cNvSpPr>
          <p:nvPr>
            <p:ph type="title"/>
          </p:nvPr>
        </p:nvSpPr>
        <p:spPr>
          <a:xfrm>
            <a:off x="533400" y="76200"/>
            <a:ext cx="8229600" cy="1143000"/>
          </a:xfrm>
        </p:spPr>
        <p:txBody>
          <a:bodyPr>
            <a:normAutofit/>
          </a:bodyPr>
          <a:lstStyle/>
          <a:p>
            <a:pPr algn="ctr"/>
            <a:r>
              <a:rPr lang="en-US" dirty="0" smtClean="0">
                <a:latin typeface="Tahoma" pitchFamily="34" charset="0"/>
                <a:cs typeface="Tahoma" pitchFamily="34" charset="0"/>
              </a:rPr>
              <a:t>FCOI Reporting </a:t>
            </a:r>
            <a:endParaRPr lang="en-US" b="1" i="1" dirty="0" smtClean="0">
              <a:effectLst/>
              <a:latin typeface="Tahoma" pitchFamily="34" charset="0"/>
              <a:cs typeface="Tahoma" pitchFamily="34" charset="0"/>
            </a:endParaRPr>
          </a:p>
        </p:txBody>
      </p:sp>
    </p:spTree>
  </p:cSld>
  <p:clrMapOvr>
    <a:masterClrMapping/>
  </p:clrMapOvr>
  <p:transition spd="med">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481328"/>
            <a:ext cx="8229600" cy="4843272"/>
          </a:xfrm>
        </p:spPr>
        <p:txBody>
          <a:bodyPr>
            <a:normAutofit lnSpcReduction="10000"/>
          </a:bodyPr>
          <a:lstStyle/>
          <a:p>
            <a:pPr marL="342900" lvl="1" indent="-342900">
              <a:buClr>
                <a:schemeClr val="hlink"/>
              </a:buClr>
              <a:buSzPct val="60000"/>
              <a:buNone/>
              <a:defRPr/>
            </a:pPr>
            <a:r>
              <a:rPr lang="en-US" sz="2400" b="1" dirty="0" smtClean="0">
                <a:solidFill>
                  <a:schemeClr val="tx1"/>
                </a:solidFill>
              </a:rPr>
              <a:t>    </a:t>
            </a:r>
            <a:r>
              <a:rPr lang="en-US" sz="2400" b="1" dirty="0" smtClean="0">
                <a:solidFill>
                  <a:schemeClr val="tx1"/>
                </a:solidFill>
                <a:effectLst/>
                <a:latin typeface="Tahoma" pitchFamily="34" charset="0"/>
                <a:cs typeface="Tahoma" pitchFamily="34" charset="0"/>
              </a:rPr>
              <a:t>1995 REGULATION:</a:t>
            </a:r>
          </a:p>
          <a:p>
            <a:pPr lvl="1" eaLnBrk="1" hangingPunct="1">
              <a:lnSpc>
                <a:spcPct val="90000"/>
              </a:lnSpc>
              <a:buClrTx/>
              <a:buNone/>
              <a:defRPr/>
            </a:pPr>
            <a:r>
              <a:rPr lang="en-US" sz="2400" dirty="0" smtClean="0"/>
              <a:t>	  </a:t>
            </a:r>
            <a:r>
              <a:rPr lang="en-US" sz="2400" dirty="0" smtClean="0">
                <a:solidFill>
                  <a:schemeClr val="tx1"/>
                </a:solidFill>
                <a:effectLst/>
                <a:latin typeface="Tahoma" pitchFamily="34" charset="0"/>
                <a:cs typeface="Tahoma" pitchFamily="34" charset="0"/>
              </a:rPr>
              <a:t>No requirement</a:t>
            </a:r>
          </a:p>
          <a:p>
            <a:pPr lvl="1" eaLnBrk="1" hangingPunct="1">
              <a:lnSpc>
                <a:spcPct val="90000"/>
              </a:lnSpc>
              <a:buFontTx/>
              <a:buNone/>
              <a:defRPr/>
            </a:pPr>
            <a:endParaRPr lang="en-US" sz="2400" dirty="0" smtClean="0">
              <a:solidFill>
                <a:schemeClr val="tx1"/>
              </a:solidFill>
              <a:effectLst/>
              <a:latin typeface="Tahoma" pitchFamily="34" charset="0"/>
              <a:cs typeface="Tahoma" pitchFamily="34" charset="0"/>
            </a:endParaRPr>
          </a:p>
          <a:p>
            <a:pPr lvl="1" eaLnBrk="1" hangingPunct="1">
              <a:lnSpc>
                <a:spcPct val="90000"/>
              </a:lnSpc>
              <a:buFontTx/>
              <a:buNone/>
              <a:defRPr/>
            </a:pPr>
            <a:r>
              <a:rPr lang="en-US" sz="2400" b="1" dirty="0" smtClean="0">
                <a:solidFill>
                  <a:schemeClr val="tx1"/>
                </a:solidFill>
                <a:effectLst/>
                <a:latin typeface="Tahoma" pitchFamily="34" charset="0"/>
                <a:cs typeface="Tahoma" pitchFamily="34" charset="0"/>
              </a:rPr>
              <a:t>2011 REVISED REGULATION:</a:t>
            </a:r>
          </a:p>
          <a:p>
            <a:pPr marL="800100" lvl="3" indent="-342900">
              <a:buClrTx/>
              <a:buNone/>
              <a:defRPr/>
            </a:pPr>
            <a:r>
              <a:rPr lang="en-US" sz="2400" dirty="0" smtClean="0">
                <a:solidFill>
                  <a:schemeClr val="tx1"/>
                </a:solidFill>
                <a:effectLst/>
                <a:latin typeface="Tahoma" pitchFamily="34" charset="0"/>
                <a:cs typeface="Tahoma" pitchFamily="34" charset="0"/>
              </a:rPr>
              <a:t>	The Institution shall, within 120 days of the Institution’s determination of non compliance, complete a retrospective review of the investigator’s activities and the NIH-funded research project to determine if there was bias in the design, conduct, or reporting of such research. Institution is required to document the retrospective review.</a:t>
            </a:r>
          </a:p>
          <a:p>
            <a:pPr marL="800100" lvl="3" indent="-342900">
              <a:buClrTx/>
              <a:buFont typeface="Tahoma" pitchFamily="34" charset="0"/>
              <a:buChar char="−"/>
              <a:defRPr/>
            </a:pPr>
            <a:endParaRPr lang="en-US" sz="2400" dirty="0" smtClean="0">
              <a:solidFill>
                <a:schemeClr val="tx1"/>
              </a:solidFill>
              <a:effectLst/>
              <a:latin typeface="Tahoma" pitchFamily="34" charset="0"/>
              <a:cs typeface="Tahoma" pitchFamily="34" charset="0"/>
            </a:endParaRPr>
          </a:p>
          <a:p>
            <a:pPr marL="800100" lvl="3" indent="-342900">
              <a:buClrTx/>
              <a:buNone/>
              <a:defRPr/>
            </a:pPr>
            <a:r>
              <a:rPr lang="en-US" sz="2400" dirty="0" smtClean="0"/>
              <a:t>	A </a:t>
            </a:r>
            <a:r>
              <a:rPr lang="en-US" sz="2400" dirty="0" smtClean="0">
                <a:solidFill>
                  <a:schemeClr val="tx1"/>
                </a:solidFill>
                <a:effectLst/>
                <a:latin typeface="Tahoma" pitchFamily="34" charset="0"/>
                <a:cs typeface="Tahoma" pitchFamily="34" charset="0"/>
              </a:rPr>
              <a:t>Mitigation </a:t>
            </a:r>
            <a:r>
              <a:rPr lang="en-US" sz="2400" dirty="0" smtClean="0"/>
              <a:t>R</a:t>
            </a:r>
            <a:r>
              <a:rPr lang="en-US" sz="2400" dirty="0" smtClean="0">
                <a:solidFill>
                  <a:schemeClr val="tx1"/>
                </a:solidFill>
                <a:effectLst/>
                <a:latin typeface="Tahoma" pitchFamily="34" charset="0"/>
                <a:cs typeface="Tahoma" pitchFamily="34" charset="0"/>
              </a:rPr>
              <a:t>eport required if bias is found.</a:t>
            </a:r>
          </a:p>
          <a:p>
            <a:pPr>
              <a:defRPr/>
            </a:pPr>
            <a:endParaRPr lang="en-US" sz="2000" dirty="0"/>
          </a:p>
        </p:txBody>
      </p:sp>
      <p:sp>
        <p:nvSpPr>
          <p:cNvPr id="4" name="Slide Number Placeholder 3"/>
          <p:cNvSpPr>
            <a:spLocks noGrp="1"/>
          </p:cNvSpPr>
          <p:nvPr>
            <p:ph type="sldNum" sz="quarter" idx="12"/>
          </p:nvPr>
        </p:nvSpPr>
        <p:spPr/>
        <p:txBody>
          <a:bodyPr/>
          <a:lstStyle/>
          <a:p>
            <a:pPr>
              <a:defRPr/>
            </a:pPr>
            <a:fld id="{FF07ABAC-B90E-4837-BD42-3C8D826D35F7}" type="slidenum">
              <a:rPr lang="en-US" smtClean="0"/>
              <a:pPr>
                <a:defRPr/>
              </a:pPr>
              <a:t>26</a:t>
            </a:fld>
            <a:endParaRPr lang="en-US"/>
          </a:p>
        </p:txBody>
      </p:sp>
      <p:sp>
        <p:nvSpPr>
          <p:cNvPr id="5" name="Title 4"/>
          <p:cNvSpPr>
            <a:spLocks noGrp="1"/>
          </p:cNvSpPr>
          <p:nvPr>
            <p:ph type="title"/>
          </p:nvPr>
        </p:nvSpPr>
        <p:spPr/>
        <p:txBody>
          <a:bodyPr>
            <a:normAutofit/>
          </a:bodyPr>
          <a:lstStyle/>
          <a:p>
            <a:pPr algn="ctr">
              <a:defRPr/>
            </a:pPr>
            <a:r>
              <a:rPr lang="en-US" dirty="0" smtClean="0">
                <a:latin typeface="Tahoma" pitchFamily="34" charset="0"/>
                <a:cs typeface="Tahoma" pitchFamily="34" charset="0"/>
              </a:rPr>
              <a:t>Noncompliance </a:t>
            </a:r>
            <a:endParaRPr lang="en-US" dirty="0">
              <a:latin typeface="Tahoma" pitchFamily="34" charset="0"/>
              <a:cs typeface="Tahoma" pitchFamily="34" charset="0"/>
            </a:endParaRPr>
          </a:p>
        </p:txBody>
      </p:sp>
    </p:spTree>
  </p:cSld>
  <p:clrMapOvr>
    <a:masterClrMapping/>
  </p:clrMapOvr>
  <p:transition spd="med">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3"/>
          <p:cNvSpPr>
            <a:spLocks noGrp="1" noChangeArrowheads="1"/>
          </p:cNvSpPr>
          <p:nvPr>
            <p:ph idx="1"/>
          </p:nvPr>
        </p:nvSpPr>
        <p:spPr>
          <a:xfrm>
            <a:off x="457200" y="1295400"/>
            <a:ext cx="8229600" cy="4606925"/>
          </a:xfrm>
        </p:spPr>
        <p:txBody>
          <a:bodyPr>
            <a:normAutofit/>
          </a:bodyPr>
          <a:lstStyle/>
          <a:p>
            <a:pPr eaLnBrk="1" hangingPunct="1">
              <a:lnSpc>
                <a:spcPct val="90000"/>
              </a:lnSpc>
              <a:buNone/>
              <a:defRPr/>
            </a:pPr>
            <a:r>
              <a:rPr lang="en-US" sz="2400" b="1" dirty="0" smtClean="0"/>
              <a:t> 	</a:t>
            </a:r>
            <a:endParaRPr lang="en-US" sz="2400" b="1" dirty="0" smtClean="0">
              <a:solidFill>
                <a:schemeClr val="tx1"/>
              </a:solidFill>
              <a:effectLst>
                <a:outerShdw blurRad="38100" dist="38100" dir="2700000" algn="tl">
                  <a:srgbClr val="000000">
                    <a:alpha val="43137"/>
                  </a:srgbClr>
                </a:outerShdw>
              </a:effectLst>
            </a:endParaRPr>
          </a:p>
          <a:p>
            <a:pPr lvl="1" eaLnBrk="1" hangingPunct="1">
              <a:lnSpc>
                <a:spcPct val="90000"/>
              </a:lnSpc>
              <a:buFontTx/>
              <a:buNone/>
              <a:defRPr/>
            </a:pPr>
            <a:r>
              <a:rPr lang="en-US" sz="2400" b="1" dirty="0" smtClean="0">
                <a:solidFill>
                  <a:schemeClr val="tx1"/>
                </a:solidFill>
                <a:effectLst/>
                <a:latin typeface="Tahoma" pitchFamily="34" charset="0"/>
                <a:cs typeface="Tahoma" pitchFamily="34" charset="0"/>
              </a:rPr>
              <a:t>1995 REGULATION</a:t>
            </a:r>
            <a:r>
              <a:rPr lang="en-US" sz="2400" dirty="0" smtClean="0">
                <a:solidFill>
                  <a:schemeClr val="tx1"/>
                </a:solidFill>
                <a:effectLst/>
                <a:latin typeface="Tahoma" pitchFamily="34" charset="0"/>
                <a:cs typeface="Tahoma" pitchFamily="34" charset="0"/>
              </a:rPr>
              <a:t>:</a:t>
            </a:r>
          </a:p>
          <a:p>
            <a:pPr lvl="1" eaLnBrk="1" hangingPunct="1">
              <a:lnSpc>
                <a:spcPct val="90000"/>
              </a:lnSpc>
              <a:buFontTx/>
              <a:buNone/>
              <a:defRPr/>
            </a:pPr>
            <a:endParaRPr lang="en-US" sz="2400" dirty="0" smtClean="0">
              <a:solidFill>
                <a:schemeClr val="tx1"/>
              </a:solidFill>
              <a:effectLst/>
              <a:latin typeface="Tahoma" pitchFamily="34" charset="0"/>
              <a:cs typeface="Tahoma" pitchFamily="34" charset="0"/>
            </a:endParaRPr>
          </a:p>
          <a:p>
            <a:pPr lvl="1" eaLnBrk="1" hangingPunct="1">
              <a:lnSpc>
                <a:spcPct val="90000"/>
              </a:lnSpc>
              <a:buClrTx/>
              <a:buNone/>
              <a:defRPr/>
            </a:pPr>
            <a:r>
              <a:rPr lang="en-US" sz="2400" dirty="0" smtClean="0">
                <a:solidFill>
                  <a:schemeClr val="tx1"/>
                </a:solidFill>
                <a:effectLst/>
                <a:latin typeface="Tahoma" pitchFamily="34" charset="0"/>
                <a:cs typeface="Tahoma" pitchFamily="34" charset="0"/>
              </a:rPr>
              <a:t>	Does not cover Small Business Innovation Research/Small Business Technology Transfer (SBIR/STTR) Phase I applications</a:t>
            </a:r>
          </a:p>
          <a:p>
            <a:pPr lvl="1" eaLnBrk="1" hangingPunct="1">
              <a:lnSpc>
                <a:spcPct val="90000"/>
              </a:lnSpc>
              <a:buFontTx/>
              <a:buChar char="-"/>
              <a:defRPr/>
            </a:pPr>
            <a:endParaRPr lang="en-US" sz="2400" dirty="0" smtClean="0">
              <a:solidFill>
                <a:schemeClr val="tx1"/>
              </a:solidFill>
              <a:effectLst/>
              <a:latin typeface="Tahoma" pitchFamily="34" charset="0"/>
              <a:ea typeface="+mn-ea"/>
              <a:cs typeface="Tahoma" pitchFamily="34" charset="0"/>
            </a:endParaRPr>
          </a:p>
          <a:p>
            <a:pPr lvl="1" eaLnBrk="1" hangingPunct="1">
              <a:lnSpc>
                <a:spcPct val="90000"/>
              </a:lnSpc>
              <a:buFontTx/>
              <a:buNone/>
              <a:defRPr/>
            </a:pPr>
            <a:r>
              <a:rPr lang="en-US" sz="2400" b="1" dirty="0" smtClean="0">
                <a:solidFill>
                  <a:schemeClr val="tx1"/>
                </a:solidFill>
                <a:effectLst/>
                <a:latin typeface="Tahoma" pitchFamily="34" charset="0"/>
                <a:cs typeface="Tahoma" pitchFamily="34" charset="0"/>
              </a:rPr>
              <a:t>2011 REVISED REGULATION</a:t>
            </a:r>
            <a:r>
              <a:rPr lang="en-US" sz="2400" dirty="0" smtClean="0">
                <a:solidFill>
                  <a:schemeClr val="tx1"/>
                </a:solidFill>
                <a:effectLst/>
                <a:latin typeface="Tahoma" pitchFamily="34" charset="0"/>
                <a:cs typeface="Tahoma" pitchFamily="34" charset="0"/>
              </a:rPr>
              <a:t>:</a:t>
            </a:r>
          </a:p>
          <a:p>
            <a:pPr lvl="1" eaLnBrk="1" hangingPunct="1">
              <a:lnSpc>
                <a:spcPct val="90000"/>
              </a:lnSpc>
              <a:buFontTx/>
              <a:buChar char="-"/>
              <a:defRPr/>
            </a:pPr>
            <a:endParaRPr lang="en-US" sz="2400" dirty="0" smtClean="0">
              <a:solidFill>
                <a:schemeClr val="tx1"/>
              </a:solidFill>
              <a:effectLst/>
              <a:latin typeface="Tahoma" pitchFamily="34" charset="0"/>
              <a:ea typeface="+mn-ea"/>
              <a:cs typeface="Tahoma" pitchFamily="34" charset="0"/>
            </a:endParaRPr>
          </a:p>
          <a:p>
            <a:pPr lvl="1" eaLnBrk="1" hangingPunct="1">
              <a:lnSpc>
                <a:spcPct val="90000"/>
              </a:lnSpc>
              <a:buClrTx/>
              <a:buNone/>
              <a:defRPr/>
            </a:pPr>
            <a:r>
              <a:rPr lang="en-US" sz="2400" dirty="0" smtClean="0">
                <a:solidFill>
                  <a:schemeClr val="tx1"/>
                </a:solidFill>
                <a:effectLst/>
                <a:latin typeface="Tahoma" pitchFamily="34" charset="0"/>
                <a:ea typeface="+mn-ea"/>
                <a:cs typeface="Tahoma" pitchFamily="34" charset="0"/>
              </a:rPr>
              <a:t>	No changes, continues to exclude SBIR/STTR Phase I applications/awards</a:t>
            </a:r>
            <a:endParaRPr lang="en-US" sz="2400" dirty="0" smtClean="0">
              <a:solidFill>
                <a:schemeClr val="tx1"/>
              </a:solidFill>
              <a:effectLst/>
              <a:latin typeface="Tahoma" pitchFamily="34" charset="0"/>
              <a:cs typeface="Tahoma" pitchFamily="34" charset="0"/>
            </a:endParaRPr>
          </a:p>
          <a:p>
            <a:pPr eaLnBrk="1" hangingPunct="1">
              <a:lnSpc>
                <a:spcPct val="80000"/>
              </a:lnSpc>
              <a:buFontTx/>
              <a:buNone/>
              <a:defRPr/>
            </a:pPr>
            <a:endParaRPr lang="en-US" sz="2400" dirty="0" smtClean="0">
              <a:latin typeface="Tahoma" pitchFamily="34" charset="0"/>
              <a:cs typeface="Tahoma" pitchFamily="34" charset="0"/>
            </a:endParaRPr>
          </a:p>
        </p:txBody>
      </p:sp>
      <p:sp>
        <p:nvSpPr>
          <p:cNvPr id="16386" name="Rectangle 5"/>
          <p:cNvSpPr>
            <a:spLocks noGrp="1" noChangeArrowheads="1"/>
          </p:cNvSpPr>
          <p:nvPr>
            <p:ph type="sldNum" sz="quarter" idx="12"/>
          </p:nvPr>
        </p:nvSpPr>
        <p:spPr/>
        <p:txBody>
          <a:bodyPr/>
          <a:lstStyle/>
          <a:p>
            <a:pPr algn="l">
              <a:defRPr/>
            </a:pPr>
            <a:fld id="{AC971384-91BE-400E-BBEE-544AD1EB96FA}" type="slidenum">
              <a:rPr lang="en-US">
                <a:latin typeface="Arial" pitchFamily="34" charset="0"/>
                <a:cs typeface="Arial" pitchFamily="34" charset="0"/>
              </a:rPr>
              <a:pPr algn="l">
                <a:defRPr/>
              </a:pPr>
              <a:t>27</a:t>
            </a:fld>
            <a:endParaRPr lang="en-US">
              <a:latin typeface="Arial" pitchFamily="34" charset="0"/>
              <a:cs typeface="Arial" pitchFamily="34" charset="0"/>
            </a:endParaRPr>
          </a:p>
        </p:txBody>
      </p:sp>
      <p:sp>
        <p:nvSpPr>
          <p:cNvPr id="82946" name="Rectangle 2"/>
          <p:cNvSpPr>
            <a:spLocks noGrp="1" noChangeArrowheads="1"/>
          </p:cNvSpPr>
          <p:nvPr>
            <p:ph type="title"/>
          </p:nvPr>
        </p:nvSpPr>
        <p:spPr/>
        <p:txBody>
          <a:bodyPr/>
          <a:lstStyle/>
          <a:p>
            <a:pPr algn="ctr"/>
            <a:r>
              <a:rPr lang="en-US" dirty="0" smtClean="0">
                <a:latin typeface="Tahoma" pitchFamily="34" charset="0"/>
                <a:cs typeface="Tahoma" pitchFamily="34" charset="0"/>
              </a:rPr>
              <a:t>Scope</a:t>
            </a:r>
            <a:endParaRPr lang="en-US" b="1" i="1" dirty="0" smtClean="0">
              <a:effectLst/>
              <a:latin typeface="Tahoma" pitchFamily="34" charset="0"/>
              <a:cs typeface="Tahoma" pitchFamily="34" charset="0"/>
            </a:endParaRPr>
          </a:p>
        </p:txBody>
      </p:sp>
    </p:spTree>
  </p:cSld>
  <p:clrMapOvr>
    <a:masterClrMapping/>
  </p:clrMapOvr>
  <p:transition spd="med">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3"/>
          <p:cNvSpPr>
            <a:spLocks noGrp="1" noChangeArrowheads="1"/>
          </p:cNvSpPr>
          <p:nvPr>
            <p:ph idx="1"/>
          </p:nvPr>
        </p:nvSpPr>
        <p:spPr>
          <a:xfrm>
            <a:off x="381000" y="1066800"/>
            <a:ext cx="8305800" cy="4835525"/>
          </a:xfrm>
        </p:spPr>
        <p:txBody>
          <a:bodyPr>
            <a:normAutofit fontScale="92500" lnSpcReduction="20000"/>
          </a:bodyPr>
          <a:lstStyle/>
          <a:p>
            <a:pPr eaLnBrk="1" hangingPunct="1">
              <a:lnSpc>
                <a:spcPct val="90000"/>
              </a:lnSpc>
              <a:buNone/>
              <a:defRPr/>
            </a:pPr>
            <a:r>
              <a:rPr lang="en-US" sz="2400" b="1" dirty="0" smtClean="0">
                <a:solidFill>
                  <a:schemeClr val="tx1"/>
                </a:solidFill>
              </a:rPr>
              <a:t>     </a:t>
            </a:r>
            <a:endParaRPr lang="en-US" sz="2000" dirty="0" smtClean="0">
              <a:solidFill>
                <a:schemeClr val="tx1"/>
              </a:solidFill>
            </a:endParaRPr>
          </a:p>
          <a:p>
            <a:pPr lvl="1" eaLnBrk="1" hangingPunct="1">
              <a:lnSpc>
                <a:spcPct val="90000"/>
              </a:lnSpc>
              <a:buFontTx/>
              <a:buNone/>
              <a:defRPr/>
            </a:pPr>
            <a:r>
              <a:rPr lang="en-US" sz="2600" b="1" dirty="0" smtClean="0">
                <a:solidFill>
                  <a:schemeClr val="tx1"/>
                </a:solidFill>
                <a:effectLst/>
                <a:latin typeface="Tahoma" pitchFamily="34" charset="0"/>
                <a:cs typeface="Tahoma" pitchFamily="34" charset="0"/>
              </a:rPr>
              <a:t>1995 REGULATION:</a:t>
            </a:r>
          </a:p>
          <a:p>
            <a:pPr lvl="1" eaLnBrk="1" hangingPunct="1">
              <a:lnSpc>
                <a:spcPct val="90000"/>
              </a:lnSpc>
              <a:buFontTx/>
              <a:buNone/>
              <a:defRPr/>
            </a:pPr>
            <a:endParaRPr lang="en-US" sz="2600" dirty="0" smtClean="0">
              <a:solidFill>
                <a:schemeClr val="tx1"/>
              </a:solidFill>
              <a:effectLst/>
              <a:latin typeface="Tahoma" pitchFamily="34" charset="0"/>
              <a:cs typeface="Tahoma" pitchFamily="34" charset="0"/>
            </a:endParaRPr>
          </a:p>
          <a:p>
            <a:pPr lvl="1" eaLnBrk="1" hangingPunct="1">
              <a:lnSpc>
                <a:spcPct val="90000"/>
              </a:lnSpc>
              <a:buClrTx/>
              <a:buNone/>
              <a:defRPr/>
            </a:pPr>
            <a:r>
              <a:rPr lang="en-US" sz="2600" dirty="0" smtClean="0">
                <a:solidFill>
                  <a:schemeClr val="tx1"/>
                </a:solidFill>
                <a:effectLst/>
                <a:latin typeface="Tahoma" pitchFamily="34" charset="0"/>
                <a:cs typeface="Tahoma" pitchFamily="34" charset="0"/>
              </a:rPr>
              <a:t>	Institutions must take reasonable steps to ensure that Investigators working for </a:t>
            </a:r>
            <a:r>
              <a:rPr lang="en-US" sz="2600" dirty="0" err="1" smtClean="0">
                <a:solidFill>
                  <a:schemeClr val="tx1"/>
                </a:solidFill>
                <a:effectLst/>
                <a:latin typeface="Tahoma" pitchFamily="34" charset="0"/>
                <a:cs typeface="Tahoma" pitchFamily="34" charset="0"/>
              </a:rPr>
              <a:t>subrecipients</a:t>
            </a:r>
            <a:r>
              <a:rPr lang="en-US" sz="2600" dirty="0" smtClean="0">
                <a:solidFill>
                  <a:schemeClr val="tx1"/>
                </a:solidFill>
                <a:effectLst/>
                <a:latin typeface="Tahoma" pitchFamily="34" charset="0"/>
                <a:cs typeface="Tahoma" pitchFamily="34" charset="0"/>
              </a:rPr>
              <a:t> comply with the regulation</a:t>
            </a:r>
          </a:p>
          <a:p>
            <a:pPr lvl="1" eaLnBrk="1" hangingPunct="1">
              <a:lnSpc>
                <a:spcPct val="90000"/>
              </a:lnSpc>
              <a:buFontTx/>
              <a:buChar char="-"/>
              <a:defRPr/>
            </a:pPr>
            <a:endParaRPr lang="en-US" sz="2600" dirty="0" smtClean="0">
              <a:solidFill>
                <a:schemeClr val="tx1"/>
              </a:solidFill>
              <a:effectLst/>
              <a:latin typeface="Tahoma" pitchFamily="34" charset="0"/>
              <a:ea typeface="+mn-ea"/>
              <a:cs typeface="Tahoma" pitchFamily="34" charset="0"/>
            </a:endParaRPr>
          </a:p>
          <a:p>
            <a:pPr lvl="1" eaLnBrk="1" hangingPunct="1">
              <a:lnSpc>
                <a:spcPct val="90000"/>
              </a:lnSpc>
              <a:buFontTx/>
              <a:buNone/>
              <a:defRPr/>
            </a:pPr>
            <a:r>
              <a:rPr lang="en-US" sz="2600" b="1" dirty="0" smtClean="0">
                <a:solidFill>
                  <a:schemeClr val="tx1"/>
                </a:solidFill>
                <a:effectLst/>
                <a:latin typeface="Tahoma" pitchFamily="34" charset="0"/>
                <a:cs typeface="Tahoma" pitchFamily="34" charset="0"/>
              </a:rPr>
              <a:t>2011 REVISED REGULATION:</a:t>
            </a:r>
          </a:p>
          <a:p>
            <a:pPr lvl="1" eaLnBrk="1" hangingPunct="1">
              <a:lnSpc>
                <a:spcPct val="90000"/>
              </a:lnSpc>
              <a:buFontTx/>
              <a:buChar char="-"/>
              <a:defRPr/>
            </a:pPr>
            <a:endParaRPr lang="en-US" sz="2600" dirty="0" smtClean="0">
              <a:solidFill>
                <a:schemeClr val="tx1"/>
              </a:solidFill>
              <a:effectLst/>
              <a:latin typeface="Tahoma" pitchFamily="34" charset="0"/>
              <a:ea typeface="+mn-ea"/>
              <a:cs typeface="Tahoma" pitchFamily="34" charset="0"/>
            </a:endParaRPr>
          </a:p>
          <a:p>
            <a:pPr lvl="1" eaLnBrk="1" hangingPunct="1">
              <a:lnSpc>
                <a:spcPct val="90000"/>
              </a:lnSpc>
              <a:buClrTx/>
              <a:buNone/>
              <a:defRPr/>
            </a:pPr>
            <a:r>
              <a:rPr lang="en-US" sz="2600" dirty="0" smtClean="0">
                <a:solidFill>
                  <a:schemeClr val="tx1"/>
                </a:solidFill>
                <a:effectLst/>
                <a:latin typeface="Tahoma" pitchFamily="34" charset="0"/>
                <a:cs typeface="Tahoma" pitchFamily="34" charset="0"/>
              </a:rPr>
              <a:t>	Clarifies by requiring the Institution to incorporate language as  part of a written agreement with the subrecipient terms  that establish whether the FCOI policy of the awardee Institution or that of the subrecipient will apply to the </a:t>
            </a:r>
            <a:r>
              <a:rPr lang="en-US" sz="2600" dirty="0" err="1" smtClean="0">
                <a:solidFill>
                  <a:schemeClr val="tx1"/>
                </a:solidFill>
                <a:effectLst/>
                <a:latin typeface="Tahoma" pitchFamily="34" charset="0"/>
                <a:cs typeface="Tahoma" pitchFamily="34" charset="0"/>
              </a:rPr>
              <a:t>subrecipient’s</a:t>
            </a:r>
            <a:r>
              <a:rPr lang="en-US" sz="2600" dirty="0" smtClean="0">
                <a:solidFill>
                  <a:schemeClr val="tx1"/>
                </a:solidFill>
                <a:effectLst/>
                <a:latin typeface="Tahoma" pitchFamily="34" charset="0"/>
                <a:cs typeface="Tahoma" pitchFamily="34" charset="0"/>
              </a:rPr>
              <a:t> Investigators and include a time period to meet disclosure requirements, if applicable, and FCOI reporting requirements to the awardee Institution</a:t>
            </a:r>
            <a:r>
              <a:rPr lang="en-US" sz="2600" dirty="0" smtClean="0">
                <a:solidFill>
                  <a:schemeClr val="tx1"/>
                </a:solidFill>
                <a:latin typeface="Tahoma" pitchFamily="34" charset="0"/>
                <a:cs typeface="Tahoma" pitchFamily="34" charset="0"/>
              </a:rPr>
              <a:t>.</a:t>
            </a:r>
          </a:p>
          <a:p>
            <a:pPr lvl="1" eaLnBrk="1" hangingPunct="1">
              <a:lnSpc>
                <a:spcPct val="90000"/>
              </a:lnSpc>
              <a:buFontTx/>
              <a:buChar char="-"/>
              <a:defRPr/>
            </a:pPr>
            <a:endParaRPr lang="en-US" sz="1800" dirty="0" smtClean="0"/>
          </a:p>
          <a:p>
            <a:pPr eaLnBrk="1" hangingPunct="1">
              <a:lnSpc>
                <a:spcPct val="80000"/>
              </a:lnSpc>
              <a:buFontTx/>
              <a:buNone/>
              <a:defRPr/>
            </a:pPr>
            <a:endParaRPr lang="en-US" sz="2400" dirty="0" smtClean="0"/>
          </a:p>
        </p:txBody>
      </p:sp>
      <p:sp>
        <p:nvSpPr>
          <p:cNvPr id="16386" name="Rectangle 5"/>
          <p:cNvSpPr>
            <a:spLocks noGrp="1" noChangeArrowheads="1"/>
          </p:cNvSpPr>
          <p:nvPr>
            <p:ph type="sldNum" sz="quarter" idx="12"/>
          </p:nvPr>
        </p:nvSpPr>
        <p:spPr/>
        <p:txBody>
          <a:bodyPr/>
          <a:lstStyle/>
          <a:p>
            <a:pPr algn="l">
              <a:defRPr/>
            </a:pPr>
            <a:fld id="{AC971384-91BE-400E-BBEE-544AD1EB96FA}" type="slidenum">
              <a:rPr lang="en-US">
                <a:latin typeface="Arial" pitchFamily="34" charset="0"/>
                <a:cs typeface="Arial" pitchFamily="34" charset="0"/>
              </a:rPr>
              <a:pPr algn="l">
                <a:defRPr/>
              </a:pPr>
              <a:t>28</a:t>
            </a:fld>
            <a:endParaRPr lang="en-US">
              <a:latin typeface="Arial" pitchFamily="34" charset="0"/>
              <a:cs typeface="Arial" pitchFamily="34" charset="0"/>
            </a:endParaRPr>
          </a:p>
        </p:txBody>
      </p:sp>
      <p:sp>
        <p:nvSpPr>
          <p:cNvPr id="5" name="Title 4"/>
          <p:cNvSpPr>
            <a:spLocks noGrp="1"/>
          </p:cNvSpPr>
          <p:nvPr>
            <p:ph type="title"/>
          </p:nvPr>
        </p:nvSpPr>
        <p:spPr>
          <a:xfrm>
            <a:off x="457200" y="0"/>
            <a:ext cx="8229600" cy="1143000"/>
          </a:xfrm>
        </p:spPr>
        <p:txBody>
          <a:bodyPr/>
          <a:lstStyle/>
          <a:p>
            <a:pPr algn="ctr"/>
            <a:r>
              <a:rPr lang="en-US" dirty="0" err="1" smtClean="0">
                <a:latin typeface="Tahoma" pitchFamily="34" charset="0"/>
                <a:cs typeface="Tahoma" pitchFamily="34" charset="0"/>
              </a:rPr>
              <a:t>Subrecipients</a:t>
            </a:r>
            <a:endParaRPr lang="en-US" dirty="0">
              <a:latin typeface="Tahoma" pitchFamily="34" charset="0"/>
              <a:cs typeface="Tahoma" pitchFamily="34" charset="0"/>
            </a:endParaRPr>
          </a:p>
        </p:txBody>
      </p:sp>
    </p:spTree>
  </p:cSld>
  <p:clrMapOvr>
    <a:masterClrMapping/>
  </p:clrMapOvr>
  <p:transition spd="med">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3"/>
          <p:cNvSpPr>
            <a:spLocks noGrp="1" noChangeArrowheads="1"/>
          </p:cNvSpPr>
          <p:nvPr>
            <p:ph idx="1"/>
          </p:nvPr>
        </p:nvSpPr>
        <p:spPr>
          <a:xfrm>
            <a:off x="228600" y="609600"/>
            <a:ext cx="8458200" cy="5791200"/>
          </a:xfrm>
        </p:spPr>
        <p:txBody>
          <a:bodyPr>
            <a:normAutofit fontScale="55000" lnSpcReduction="20000"/>
          </a:bodyPr>
          <a:lstStyle/>
          <a:p>
            <a:pPr eaLnBrk="1" hangingPunct="1">
              <a:lnSpc>
                <a:spcPct val="90000"/>
              </a:lnSpc>
              <a:buNone/>
              <a:defRPr/>
            </a:pPr>
            <a:r>
              <a:rPr lang="en-US" sz="2800" b="1" dirty="0" smtClean="0">
                <a:solidFill>
                  <a:schemeClr val="tx1"/>
                </a:solidFill>
                <a:effectLst/>
              </a:rPr>
              <a:t>                   </a:t>
            </a:r>
            <a:endParaRPr lang="en-US" sz="2800" b="1" dirty="0" smtClean="0">
              <a:solidFill>
                <a:schemeClr val="tx1"/>
              </a:solidFill>
              <a:effectLst>
                <a:outerShdw blurRad="38100" dist="38100" dir="2700000" algn="tl">
                  <a:srgbClr val="000000">
                    <a:alpha val="43137"/>
                  </a:srgbClr>
                </a:outerShdw>
              </a:effectLst>
            </a:endParaRPr>
          </a:p>
          <a:p>
            <a:pPr lvl="1" eaLnBrk="1" hangingPunct="1">
              <a:lnSpc>
                <a:spcPct val="90000"/>
              </a:lnSpc>
              <a:buFontTx/>
              <a:buNone/>
              <a:defRPr/>
            </a:pPr>
            <a:endParaRPr lang="en-US" sz="3800" dirty="0" smtClean="0">
              <a:effectLst/>
            </a:endParaRPr>
          </a:p>
          <a:p>
            <a:pPr lvl="1" eaLnBrk="1" hangingPunct="1">
              <a:lnSpc>
                <a:spcPct val="90000"/>
              </a:lnSpc>
              <a:buClr>
                <a:schemeClr val="tx1"/>
              </a:buClr>
              <a:buSzPct val="100000"/>
              <a:buFontTx/>
              <a:buNone/>
              <a:defRPr/>
            </a:pPr>
            <a:r>
              <a:rPr lang="en-US" sz="4400" b="1" dirty="0" smtClean="0">
                <a:solidFill>
                  <a:schemeClr val="tx1"/>
                </a:solidFill>
                <a:effectLst/>
                <a:latin typeface="Tahoma" pitchFamily="34" charset="0"/>
                <a:cs typeface="Tahoma" pitchFamily="34" charset="0"/>
              </a:rPr>
              <a:t>1995 REGULATION</a:t>
            </a:r>
            <a:r>
              <a:rPr lang="en-US" sz="4400" dirty="0" smtClean="0">
                <a:solidFill>
                  <a:schemeClr val="tx1"/>
                </a:solidFill>
                <a:effectLst/>
                <a:latin typeface="Tahoma" pitchFamily="34" charset="0"/>
                <a:cs typeface="Tahoma" pitchFamily="34" charset="0"/>
              </a:rPr>
              <a:t>:</a:t>
            </a:r>
          </a:p>
          <a:p>
            <a:pPr lvl="1" eaLnBrk="1" hangingPunct="1">
              <a:lnSpc>
                <a:spcPct val="90000"/>
              </a:lnSpc>
              <a:buClr>
                <a:schemeClr val="tx1"/>
              </a:buClr>
              <a:buSzPct val="100000"/>
              <a:buFontTx/>
              <a:buNone/>
              <a:defRPr/>
            </a:pPr>
            <a:endParaRPr lang="en-US" sz="4400" dirty="0" smtClean="0">
              <a:solidFill>
                <a:schemeClr val="tx1"/>
              </a:solidFill>
              <a:effectLst/>
              <a:latin typeface="Tahoma" pitchFamily="34" charset="0"/>
              <a:cs typeface="Tahoma" pitchFamily="34" charset="0"/>
            </a:endParaRPr>
          </a:p>
          <a:p>
            <a:pPr lvl="1" eaLnBrk="1" hangingPunct="1">
              <a:lnSpc>
                <a:spcPct val="90000"/>
              </a:lnSpc>
              <a:buClr>
                <a:schemeClr val="tx1"/>
              </a:buClr>
              <a:buSzPct val="100000"/>
              <a:buNone/>
              <a:defRPr/>
            </a:pPr>
            <a:r>
              <a:rPr lang="en-US" sz="4400" dirty="0" smtClean="0">
                <a:solidFill>
                  <a:schemeClr val="tx1"/>
                </a:solidFill>
                <a:effectLst/>
                <a:latin typeface="Tahoma" pitchFamily="34" charset="0"/>
                <a:cs typeface="Tahoma" pitchFamily="34" charset="0"/>
              </a:rPr>
              <a:t>	No requirement</a:t>
            </a:r>
          </a:p>
          <a:p>
            <a:pPr lvl="1" eaLnBrk="1" hangingPunct="1">
              <a:lnSpc>
                <a:spcPct val="90000"/>
              </a:lnSpc>
              <a:buClr>
                <a:schemeClr val="tx1"/>
              </a:buClr>
              <a:buSzPct val="100000"/>
              <a:buFontTx/>
              <a:buNone/>
              <a:defRPr/>
            </a:pPr>
            <a:endParaRPr lang="en-US" sz="4400" dirty="0" smtClean="0">
              <a:solidFill>
                <a:schemeClr val="tx1"/>
              </a:solidFill>
              <a:effectLst/>
              <a:latin typeface="Tahoma" pitchFamily="34" charset="0"/>
              <a:cs typeface="Tahoma" pitchFamily="34" charset="0"/>
            </a:endParaRPr>
          </a:p>
          <a:p>
            <a:pPr lvl="1" eaLnBrk="1" hangingPunct="1">
              <a:lnSpc>
                <a:spcPct val="90000"/>
              </a:lnSpc>
              <a:buClr>
                <a:schemeClr val="tx1"/>
              </a:buClr>
              <a:buSzPct val="100000"/>
              <a:buFontTx/>
              <a:buNone/>
              <a:defRPr/>
            </a:pPr>
            <a:r>
              <a:rPr lang="en-US" sz="4400" b="1" dirty="0" smtClean="0">
                <a:solidFill>
                  <a:schemeClr val="tx1"/>
                </a:solidFill>
                <a:effectLst/>
                <a:latin typeface="Tahoma" pitchFamily="34" charset="0"/>
                <a:cs typeface="Tahoma" pitchFamily="34" charset="0"/>
              </a:rPr>
              <a:t>2011 REVISED REGULATION</a:t>
            </a:r>
            <a:r>
              <a:rPr lang="en-US" sz="4400" dirty="0" smtClean="0">
                <a:solidFill>
                  <a:schemeClr val="tx1"/>
                </a:solidFill>
                <a:effectLst/>
                <a:latin typeface="Tahoma" pitchFamily="34" charset="0"/>
                <a:cs typeface="Tahoma" pitchFamily="34" charset="0"/>
              </a:rPr>
              <a:t>:</a:t>
            </a:r>
          </a:p>
          <a:p>
            <a:pPr lvl="1" eaLnBrk="1" hangingPunct="1">
              <a:lnSpc>
                <a:spcPct val="90000"/>
              </a:lnSpc>
              <a:buClr>
                <a:schemeClr val="tx1"/>
              </a:buClr>
              <a:buSzPct val="100000"/>
              <a:buFontTx/>
              <a:buNone/>
              <a:defRPr/>
            </a:pPr>
            <a:endParaRPr lang="en-US" sz="4400" dirty="0" smtClean="0">
              <a:solidFill>
                <a:schemeClr val="tx1"/>
              </a:solidFill>
              <a:effectLst/>
              <a:latin typeface="Tahoma" pitchFamily="34" charset="0"/>
              <a:cs typeface="Tahoma" pitchFamily="34" charset="0"/>
            </a:endParaRPr>
          </a:p>
          <a:p>
            <a:pPr lvl="1">
              <a:lnSpc>
                <a:spcPct val="110000"/>
              </a:lnSpc>
              <a:buClr>
                <a:schemeClr val="tx1"/>
              </a:buClr>
              <a:buSzPct val="100000"/>
              <a:buNone/>
              <a:defRPr/>
            </a:pPr>
            <a:r>
              <a:rPr lang="en-US" sz="4400" dirty="0" smtClean="0">
                <a:solidFill>
                  <a:schemeClr val="tx1"/>
                </a:solidFill>
                <a:effectLst/>
                <a:latin typeface="Tahoma" pitchFamily="34" charset="0"/>
                <a:cs typeface="Tahoma" pitchFamily="34" charset="0"/>
              </a:rPr>
              <a:t>	FCOI training required.  Each Investigator must complete training prior to engaging in research related to any NIH-funded grant and at least every four years, and immediately under the designated circumstances:</a:t>
            </a:r>
          </a:p>
          <a:p>
            <a:pPr lvl="2">
              <a:lnSpc>
                <a:spcPct val="110000"/>
              </a:lnSpc>
              <a:buClr>
                <a:schemeClr val="tx1"/>
              </a:buClr>
              <a:buFont typeface="Arial" pitchFamily="34" charset="0"/>
              <a:buChar char="•"/>
              <a:defRPr/>
            </a:pPr>
            <a:r>
              <a:rPr lang="en-US" sz="4000" dirty="0" smtClean="0">
                <a:solidFill>
                  <a:schemeClr val="tx1"/>
                </a:solidFill>
                <a:effectLst/>
                <a:latin typeface="Tahoma" pitchFamily="34" charset="0"/>
                <a:cs typeface="Tahoma" pitchFamily="34" charset="0"/>
              </a:rPr>
              <a:t>Institutional FCOI policies change in a manner that affects Investigator requirements</a:t>
            </a:r>
          </a:p>
          <a:p>
            <a:pPr lvl="2">
              <a:lnSpc>
                <a:spcPct val="110000"/>
              </a:lnSpc>
              <a:buClr>
                <a:schemeClr val="tx1"/>
              </a:buClr>
              <a:buFont typeface="Arial" pitchFamily="34" charset="0"/>
              <a:buChar char="•"/>
              <a:defRPr/>
            </a:pPr>
            <a:r>
              <a:rPr lang="en-US" sz="4000" dirty="0" smtClean="0">
                <a:solidFill>
                  <a:schemeClr val="tx1"/>
                </a:solidFill>
                <a:effectLst/>
                <a:latin typeface="Tahoma" pitchFamily="34" charset="0"/>
                <a:cs typeface="Tahoma" pitchFamily="34" charset="0"/>
              </a:rPr>
              <a:t>An Investigator is new to an Institution </a:t>
            </a:r>
          </a:p>
          <a:p>
            <a:pPr lvl="2">
              <a:lnSpc>
                <a:spcPct val="110000"/>
              </a:lnSpc>
              <a:buClr>
                <a:schemeClr val="tx1"/>
              </a:buClr>
              <a:buFont typeface="Arial" pitchFamily="34" charset="0"/>
              <a:buChar char="•"/>
              <a:defRPr/>
            </a:pPr>
            <a:r>
              <a:rPr lang="en-US" sz="4000" dirty="0" smtClean="0">
                <a:solidFill>
                  <a:schemeClr val="tx1"/>
                </a:solidFill>
                <a:effectLst/>
                <a:latin typeface="Tahoma" pitchFamily="34" charset="0"/>
                <a:cs typeface="Tahoma" pitchFamily="34" charset="0"/>
              </a:rPr>
              <a:t>An Institution finds an Investigator noncompliant with Institution’s FCOI policy or management plan.</a:t>
            </a:r>
          </a:p>
        </p:txBody>
      </p:sp>
      <p:sp>
        <p:nvSpPr>
          <p:cNvPr id="17410" name="Rectangle 5"/>
          <p:cNvSpPr>
            <a:spLocks noGrp="1" noChangeArrowheads="1"/>
          </p:cNvSpPr>
          <p:nvPr>
            <p:ph type="sldNum" sz="quarter" idx="12"/>
          </p:nvPr>
        </p:nvSpPr>
        <p:spPr/>
        <p:txBody>
          <a:bodyPr/>
          <a:lstStyle/>
          <a:p>
            <a:pPr algn="l">
              <a:defRPr/>
            </a:pPr>
            <a:fld id="{F9446445-3CF3-4A5D-A09E-3A9B697752F5}" type="slidenum">
              <a:rPr lang="en-US">
                <a:latin typeface="Arial" pitchFamily="34" charset="0"/>
                <a:cs typeface="Arial" pitchFamily="34" charset="0"/>
              </a:rPr>
              <a:pPr algn="l">
                <a:defRPr/>
              </a:pPr>
              <a:t>29</a:t>
            </a:fld>
            <a:endParaRPr lang="en-US">
              <a:latin typeface="Arial" pitchFamily="34" charset="0"/>
              <a:cs typeface="Arial" pitchFamily="34" charset="0"/>
            </a:endParaRPr>
          </a:p>
        </p:txBody>
      </p:sp>
      <p:sp>
        <p:nvSpPr>
          <p:cNvPr id="83969" name="Rectangle 2"/>
          <p:cNvSpPr>
            <a:spLocks noGrp="1" noChangeArrowheads="1"/>
          </p:cNvSpPr>
          <p:nvPr>
            <p:ph type="title"/>
          </p:nvPr>
        </p:nvSpPr>
        <p:spPr>
          <a:xfrm>
            <a:off x="0" y="-381000"/>
            <a:ext cx="9144000" cy="1722438"/>
          </a:xfrm>
        </p:spPr>
        <p:txBody>
          <a:bodyPr/>
          <a:lstStyle/>
          <a:p>
            <a:pPr algn="ctr"/>
            <a:r>
              <a:rPr lang="en-US" dirty="0" smtClean="0">
                <a:latin typeface="Tahoma" pitchFamily="34" charset="0"/>
                <a:cs typeface="Tahoma" pitchFamily="34" charset="0"/>
              </a:rPr>
              <a:t>Investigator Training</a:t>
            </a:r>
            <a:endParaRPr lang="en-US" b="1" i="1" dirty="0" smtClean="0">
              <a:effectLst/>
              <a:latin typeface="Tahoma" pitchFamily="34" charset="0"/>
              <a:cs typeface="Tahoma" pitchFamily="34" charset="0"/>
            </a:endParaRPr>
          </a:p>
        </p:txBody>
      </p:sp>
    </p:spTree>
  </p:cSld>
  <p:clrMapOvr>
    <a:masterClrMapping/>
  </p:clrMapOvr>
  <p:transition spd="med">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03437"/>
            <a:ext cx="8229600" cy="4525963"/>
          </a:xfrm>
        </p:spPr>
        <p:txBody>
          <a:bodyPr/>
          <a:lstStyle/>
          <a:p>
            <a:pPr>
              <a:buClrTx/>
              <a:buSzPct val="100000"/>
            </a:pPr>
            <a:r>
              <a:rPr lang="en-US" sz="2800" dirty="0" smtClean="0"/>
              <a:t>Submit questions electronically during the webinar.</a:t>
            </a:r>
          </a:p>
          <a:p>
            <a:pPr>
              <a:buClrTx/>
              <a:buSzPct val="100000"/>
            </a:pPr>
            <a:endParaRPr lang="en-US" sz="2800" dirty="0" smtClean="0"/>
          </a:p>
          <a:p>
            <a:pPr>
              <a:buClrTx/>
              <a:buSzPct val="100000"/>
            </a:pPr>
            <a:r>
              <a:rPr lang="en-US" sz="2800" dirty="0" smtClean="0"/>
              <a:t>Questions will be answered following the presentations, as time allows.</a:t>
            </a:r>
          </a:p>
          <a:p>
            <a:pPr>
              <a:buClrTx/>
              <a:buSzPct val="100000"/>
            </a:pPr>
            <a:endParaRPr lang="en-US" dirty="0" smtClean="0"/>
          </a:p>
          <a:p>
            <a:pPr>
              <a:buClrTx/>
              <a:buSzPct val="100000"/>
            </a:pPr>
            <a:endParaRPr lang="en-US" dirty="0"/>
          </a:p>
        </p:txBody>
      </p:sp>
      <p:sp>
        <p:nvSpPr>
          <p:cNvPr id="3" name="Slide Number Placeholder 2"/>
          <p:cNvSpPr>
            <a:spLocks noGrp="1"/>
          </p:cNvSpPr>
          <p:nvPr>
            <p:ph type="sldNum" sz="quarter" idx="12"/>
          </p:nvPr>
        </p:nvSpPr>
        <p:spPr/>
        <p:txBody>
          <a:bodyPr/>
          <a:lstStyle/>
          <a:p>
            <a:pPr>
              <a:defRPr/>
            </a:pPr>
            <a:fld id="{9120737A-9472-472E-827E-5F31580816B4}" type="slidenum">
              <a:rPr lang="en-US" smtClean="0"/>
              <a:pPr>
                <a:defRPr/>
              </a:pPr>
              <a:t>3</a:t>
            </a:fld>
            <a:endParaRPr lang="en-US"/>
          </a:p>
        </p:txBody>
      </p:sp>
      <p:sp>
        <p:nvSpPr>
          <p:cNvPr id="4" name="Title 3"/>
          <p:cNvSpPr>
            <a:spLocks noGrp="1"/>
          </p:cNvSpPr>
          <p:nvPr>
            <p:ph type="title"/>
          </p:nvPr>
        </p:nvSpPr>
        <p:spPr/>
        <p:txBody>
          <a:bodyPr>
            <a:noAutofit/>
          </a:bodyPr>
          <a:lstStyle/>
          <a:p>
            <a:pPr algn="ctr"/>
            <a:r>
              <a:rPr lang="en-US" sz="4000" dirty="0" smtClean="0">
                <a:solidFill>
                  <a:schemeClr val="bg2">
                    <a:lumMod val="25000"/>
                  </a:schemeClr>
                </a:solidFill>
                <a:latin typeface="Tahoma" pitchFamily="34" charset="0"/>
                <a:cs typeface="Tahoma" pitchFamily="34" charset="0"/>
              </a:rPr>
              <a:t>Have Questions During the Presentations?</a:t>
            </a:r>
            <a:endParaRPr lang="en-US" sz="4000" dirty="0">
              <a:solidFill>
                <a:schemeClr val="bg2">
                  <a:lumMod val="25000"/>
                </a:schemeClr>
              </a:solidFill>
              <a:latin typeface="Tahoma" pitchFamily="34" charset="0"/>
              <a:cs typeface="Tahoma" pitchFamily="34" charset="0"/>
            </a:endParaRPr>
          </a:p>
        </p:txBody>
      </p:sp>
    </p:spTree>
  </p:cSld>
  <p:clrMapOvr>
    <a:masterClrMapping/>
  </p:clrMapOvr>
  <p:transition spd="med">
    <p:fade thruBlk="1"/>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3"/>
          <p:cNvSpPr>
            <a:spLocks noGrp="1" noChangeArrowheads="1"/>
          </p:cNvSpPr>
          <p:nvPr>
            <p:ph idx="1"/>
          </p:nvPr>
        </p:nvSpPr>
        <p:spPr>
          <a:xfrm>
            <a:off x="457200" y="1219200"/>
            <a:ext cx="8229600" cy="4911725"/>
          </a:xfrm>
        </p:spPr>
        <p:txBody>
          <a:bodyPr>
            <a:normAutofit lnSpcReduction="10000"/>
          </a:bodyPr>
          <a:lstStyle/>
          <a:p>
            <a:pPr eaLnBrk="1" hangingPunct="1">
              <a:lnSpc>
                <a:spcPct val="90000"/>
              </a:lnSpc>
              <a:buNone/>
              <a:defRPr/>
            </a:pPr>
            <a:r>
              <a:rPr lang="en-US" sz="2400" b="1" dirty="0" smtClean="0">
                <a:solidFill>
                  <a:schemeClr val="tx1"/>
                </a:solidFill>
                <a:effectLst/>
              </a:rPr>
              <a:t>           </a:t>
            </a:r>
            <a:endParaRPr lang="en-US" sz="2000" dirty="0" smtClean="0">
              <a:solidFill>
                <a:schemeClr val="tx1"/>
              </a:solidFill>
              <a:effectLst/>
            </a:endParaRPr>
          </a:p>
          <a:p>
            <a:pPr lvl="1" eaLnBrk="1" hangingPunct="1">
              <a:lnSpc>
                <a:spcPct val="90000"/>
              </a:lnSpc>
              <a:buFontTx/>
              <a:buNone/>
              <a:defRPr/>
            </a:pPr>
            <a:r>
              <a:rPr lang="en-US" sz="2400" b="1" dirty="0" smtClean="0">
                <a:solidFill>
                  <a:schemeClr val="tx1"/>
                </a:solidFill>
                <a:effectLst/>
                <a:latin typeface="Tahoma" pitchFamily="34" charset="0"/>
                <a:cs typeface="Tahoma" pitchFamily="34" charset="0"/>
              </a:rPr>
              <a:t>1995 REGULATION:</a:t>
            </a:r>
          </a:p>
          <a:p>
            <a:pPr lvl="1" eaLnBrk="1" hangingPunct="1">
              <a:lnSpc>
                <a:spcPct val="90000"/>
              </a:lnSpc>
              <a:buFontTx/>
              <a:buNone/>
              <a:defRPr/>
            </a:pPr>
            <a:endParaRPr lang="en-US" sz="2400" dirty="0" smtClean="0">
              <a:solidFill>
                <a:schemeClr val="tx1"/>
              </a:solidFill>
              <a:effectLst/>
              <a:latin typeface="Tahoma" pitchFamily="34" charset="0"/>
              <a:cs typeface="Tahoma" pitchFamily="34" charset="0"/>
            </a:endParaRPr>
          </a:p>
          <a:p>
            <a:pPr lvl="1" eaLnBrk="1" hangingPunct="1">
              <a:lnSpc>
                <a:spcPct val="90000"/>
              </a:lnSpc>
              <a:buClrTx/>
              <a:buNone/>
              <a:defRPr/>
            </a:pPr>
            <a:r>
              <a:rPr lang="en-US" sz="2400" dirty="0" smtClean="0">
                <a:solidFill>
                  <a:schemeClr val="tx1"/>
                </a:solidFill>
                <a:effectLst/>
                <a:latin typeface="Tahoma" pitchFamily="34" charset="0"/>
                <a:cs typeface="Tahoma" pitchFamily="34" charset="0"/>
              </a:rPr>
              <a:t>	The HHS may at any time inquire into the Institutional procedures and actions regarding conflicting financial interests in NIH-funded research</a:t>
            </a:r>
          </a:p>
          <a:p>
            <a:pPr lvl="1" eaLnBrk="1" hangingPunct="1">
              <a:lnSpc>
                <a:spcPct val="90000"/>
              </a:lnSpc>
              <a:buFontTx/>
              <a:buNone/>
              <a:defRPr/>
            </a:pPr>
            <a:endParaRPr lang="en-US" sz="2400" dirty="0" smtClean="0">
              <a:solidFill>
                <a:schemeClr val="tx1"/>
              </a:solidFill>
              <a:effectLst/>
              <a:latin typeface="Tahoma" pitchFamily="34" charset="0"/>
              <a:cs typeface="Tahoma" pitchFamily="34" charset="0"/>
            </a:endParaRPr>
          </a:p>
          <a:p>
            <a:pPr lvl="1" eaLnBrk="1" hangingPunct="1">
              <a:lnSpc>
                <a:spcPct val="90000"/>
              </a:lnSpc>
              <a:buFontTx/>
              <a:buNone/>
              <a:defRPr/>
            </a:pPr>
            <a:r>
              <a:rPr lang="en-US" sz="2400" b="1" dirty="0" smtClean="0">
                <a:solidFill>
                  <a:schemeClr val="tx1"/>
                </a:solidFill>
                <a:effectLst/>
                <a:latin typeface="Tahoma" pitchFamily="34" charset="0"/>
                <a:cs typeface="Tahoma" pitchFamily="34" charset="0"/>
              </a:rPr>
              <a:t> 2011 REVISED REGULATION:</a:t>
            </a:r>
          </a:p>
          <a:p>
            <a:pPr lvl="1" eaLnBrk="1" hangingPunct="1">
              <a:lnSpc>
                <a:spcPct val="90000"/>
              </a:lnSpc>
              <a:buFontTx/>
              <a:buNone/>
              <a:defRPr/>
            </a:pPr>
            <a:endParaRPr lang="en-US" sz="2400" dirty="0" smtClean="0">
              <a:solidFill>
                <a:schemeClr val="tx1"/>
              </a:solidFill>
              <a:effectLst/>
              <a:latin typeface="Tahoma" pitchFamily="34" charset="0"/>
              <a:ea typeface="+mn-ea"/>
              <a:cs typeface="Tahoma" pitchFamily="34" charset="0"/>
            </a:endParaRPr>
          </a:p>
          <a:p>
            <a:pPr lvl="1" eaLnBrk="1" hangingPunct="1">
              <a:lnSpc>
                <a:spcPct val="90000"/>
              </a:lnSpc>
              <a:buClrTx/>
              <a:buNone/>
              <a:defRPr/>
            </a:pPr>
            <a:r>
              <a:rPr lang="en-US" sz="2400" dirty="0" smtClean="0">
                <a:solidFill>
                  <a:schemeClr val="tx1"/>
                </a:solidFill>
                <a:effectLst/>
                <a:latin typeface="Tahoma" pitchFamily="34" charset="0"/>
                <a:ea typeface="+mn-ea"/>
                <a:cs typeface="Tahoma" pitchFamily="34" charset="0"/>
              </a:rPr>
              <a:t>	Clarifies that HHS authority applies before, during, or after an award with regard to any Investigator disclosure of financial interests, regardless of whether or not the disclosure resulted in the Institution’s determination of an FCOI.</a:t>
            </a:r>
            <a:endParaRPr lang="en-US" sz="2400" dirty="0" smtClean="0">
              <a:solidFill>
                <a:schemeClr val="tx1"/>
              </a:solidFill>
              <a:effectLst/>
              <a:latin typeface="Tahoma" pitchFamily="34" charset="0"/>
              <a:cs typeface="Tahoma" pitchFamily="34" charset="0"/>
            </a:endParaRPr>
          </a:p>
          <a:p>
            <a:pPr eaLnBrk="1" hangingPunct="1">
              <a:lnSpc>
                <a:spcPct val="80000"/>
              </a:lnSpc>
              <a:buFontTx/>
              <a:buNone/>
              <a:defRPr/>
            </a:pPr>
            <a:endParaRPr lang="en-US" sz="2400" dirty="0" smtClean="0">
              <a:effectLst/>
            </a:endParaRPr>
          </a:p>
        </p:txBody>
      </p:sp>
      <p:sp>
        <p:nvSpPr>
          <p:cNvPr id="18434" name="Rectangle 5"/>
          <p:cNvSpPr>
            <a:spLocks noGrp="1" noChangeArrowheads="1"/>
          </p:cNvSpPr>
          <p:nvPr>
            <p:ph type="sldNum" sz="quarter" idx="12"/>
          </p:nvPr>
        </p:nvSpPr>
        <p:spPr/>
        <p:txBody>
          <a:bodyPr/>
          <a:lstStyle/>
          <a:p>
            <a:pPr algn="l">
              <a:defRPr/>
            </a:pPr>
            <a:fld id="{3E0F3D46-63F4-4247-A00E-9F15903E5E4C}" type="slidenum">
              <a:rPr lang="en-US">
                <a:latin typeface="Arial" pitchFamily="34" charset="0"/>
                <a:cs typeface="Arial" pitchFamily="34" charset="0"/>
              </a:rPr>
              <a:pPr algn="l">
                <a:defRPr/>
              </a:pPr>
              <a:t>30</a:t>
            </a:fld>
            <a:endParaRPr lang="en-US">
              <a:latin typeface="Arial" pitchFamily="34" charset="0"/>
              <a:cs typeface="Arial" pitchFamily="34" charset="0"/>
            </a:endParaRPr>
          </a:p>
        </p:txBody>
      </p:sp>
      <p:sp>
        <p:nvSpPr>
          <p:cNvPr id="84993" name="Rectangle 2"/>
          <p:cNvSpPr>
            <a:spLocks noGrp="1" noChangeArrowheads="1"/>
          </p:cNvSpPr>
          <p:nvPr>
            <p:ph type="title"/>
          </p:nvPr>
        </p:nvSpPr>
        <p:spPr/>
        <p:txBody>
          <a:bodyPr>
            <a:normAutofit/>
          </a:bodyPr>
          <a:lstStyle/>
          <a:p>
            <a:pPr algn="ctr"/>
            <a:r>
              <a:rPr lang="en-US" sz="4000" dirty="0" smtClean="0">
                <a:latin typeface="Tahoma" pitchFamily="34" charset="0"/>
                <a:cs typeface="Tahoma" pitchFamily="34" charset="0"/>
              </a:rPr>
              <a:t>HHS/NIH Authority  </a:t>
            </a:r>
            <a:endParaRPr lang="en-US" sz="4000" b="1" i="1" dirty="0" smtClean="0">
              <a:effectLst/>
              <a:latin typeface="Tahoma" pitchFamily="34" charset="0"/>
              <a:cs typeface="Tahoma" pitchFamily="34" charset="0"/>
            </a:endParaRPr>
          </a:p>
        </p:txBody>
      </p:sp>
    </p:spTree>
  </p:cSld>
  <p:clrMapOvr>
    <a:masterClrMapping/>
  </p:clrMapOvr>
  <p:transition spd="med">
    <p:fade thruBlk="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120737A-9472-472E-827E-5F31580816B4}" type="slidenum">
              <a:rPr lang="en-US" smtClean="0"/>
              <a:pPr>
                <a:defRPr/>
              </a:pPr>
              <a:t>31</a:t>
            </a:fld>
            <a:endParaRPr lang="en-US"/>
          </a:p>
        </p:txBody>
      </p:sp>
      <p:sp>
        <p:nvSpPr>
          <p:cNvPr id="7" name="Title 6"/>
          <p:cNvSpPr>
            <a:spLocks noGrp="1"/>
          </p:cNvSpPr>
          <p:nvPr>
            <p:ph type="title"/>
          </p:nvPr>
        </p:nvSpPr>
        <p:spPr>
          <a:xfrm>
            <a:off x="0" y="1447800"/>
            <a:ext cx="9144000" cy="1143000"/>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sz="6700" dirty="0" smtClean="0"/>
              <a:t/>
            </a:r>
            <a:br>
              <a:rPr lang="en-US" sz="6700" dirty="0" smtClean="0"/>
            </a:br>
            <a:r>
              <a:rPr lang="en-US" sz="6700" dirty="0" smtClean="0"/>
              <a:t>At the Grantee Institution</a:t>
            </a:r>
            <a:br>
              <a:rPr lang="en-US" sz="6700" dirty="0" smtClean="0"/>
            </a:br>
            <a:r>
              <a:rPr lang="en-US" dirty="0" smtClean="0"/>
              <a:t/>
            </a:r>
            <a:br>
              <a:rPr lang="en-US" dirty="0" smtClean="0"/>
            </a:br>
            <a:endParaRPr lang="en-US" dirty="0">
              <a:latin typeface="Tahoma" pitchFamily="34" charset="0"/>
              <a:cs typeface="Tahoma" pitchFamily="34" charset="0"/>
            </a:endParaRPr>
          </a:p>
        </p:txBody>
      </p:sp>
      <p:sp>
        <p:nvSpPr>
          <p:cNvPr id="5" name="TextBox 4"/>
          <p:cNvSpPr txBox="1"/>
          <p:nvPr/>
        </p:nvSpPr>
        <p:spPr>
          <a:xfrm>
            <a:off x="228600" y="4343400"/>
            <a:ext cx="5943600" cy="1311128"/>
          </a:xfrm>
          <a:prstGeom prst="rect">
            <a:avLst/>
          </a:prstGeom>
          <a:noFill/>
        </p:spPr>
        <p:txBody>
          <a:bodyPr wrap="square" rtlCol="0">
            <a:spAutoFit/>
          </a:bodyPr>
          <a:lstStyle/>
          <a:p>
            <a:r>
              <a:rPr lang="en-US" b="1" dirty="0" smtClean="0"/>
              <a:t>Diane Dean</a:t>
            </a:r>
          </a:p>
          <a:p>
            <a:endParaRPr lang="en-US" b="1" dirty="0" smtClean="0"/>
          </a:p>
          <a:p>
            <a:pPr eaLnBrk="1" hangingPunct="1">
              <a:lnSpc>
                <a:spcPct val="80000"/>
              </a:lnSpc>
              <a:buFont typeface="Wingdings" pitchFamily="2" charset="2"/>
              <a:buNone/>
              <a:defRPr/>
            </a:pPr>
            <a:r>
              <a:rPr lang="en-US" b="1" dirty="0" smtClean="0">
                <a:latin typeface="Tahoma" pitchFamily="34" charset="0"/>
              </a:rPr>
              <a:t>Director</a:t>
            </a:r>
          </a:p>
          <a:p>
            <a:pPr eaLnBrk="1" hangingPunct="1">
              <a:lnSpc>
                <a:spcPct val="80000"/>
              </a:lnSpc>
              <a:buFont typeface="Wingdings" pitchFamily="2" charset="2"/>
              <a:buNone/>
              <a:defRPr/>
            </a:pPr>
            <a:r>
              <a:rPr lang="en-US" b="1" dirty="0" smtClean="0">
                <a:latin typeface="Tahoma" pitchFamily="34" charset="0"/>
              </a:rPr>
              <a:t>Division of Grants Compliance and Oversight </a:t>
            </a:r>
          </a:p>
          <a:p>
            <a:pPr eaLnBrk="1" hangingPunct="1">
              <a:lnSpc>
                <a:spcPct val="80000"/>
              </a:lnSpc>
              <a:buFont typeface="Wingdings" pitchFamily="2" charset="2"/>
              <a:buNone/>
              <a:defRPr/>
            </a:pPr>
            <a:r>
              <a:rPr lang="en-US" b="1" dirty="0" smtClean="0">
                <a:latin typeface="Tahoma" pitchFamily="34" charset="0"/>
              </a:rPr>
              <a:t>Office of Extramural Research</a:t>
            </a:r>
            <a:endParaRPr lang="en-US" dirty="0"/>
          </a:p>
        </p:txBody>
      </p:sp>
    </p:spTree>
  </p:cSld>
  <p:clrMapOvr>
    <a:masterClrMapping/>
  </p:clrMapOvr>
  <p:transition spd="med">
    <p:fade thruBlk="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7251" name="Rectangle 3"/>
          <p:cNvSpPr>
            <a:spLocks noGrp="1" noChangeArrowheads="1"/>
          </p:cNvSpPr>
          <p:nvPr>
            <p:ph idx="1"/>
          </p:nvPr>
        </p:nvSpPr>
        <p:spPr>
          <a:xfrm>
            <a:off x="304800" y="1676400"/>
            <a:ext cx="8610600" cy="4724400"/>
          </a:xfrm>
        </p:spPr>
        <p:txBody>
          <a:bodyPr>
            <a:normAutofit/>
          </a:bodyPr>
          <a:lstStyle/>
          <a:p>
            <a:pPr>
              <a:buClrTx/>
              <a:defRPr/>
            </a:pPr>
            <a:r>
              <a:rPr lang="en-US" dirty="0" smtClean="0">
                <a:effectLst/>
                <a:latin typeface="Tahoma" pitchFamily="34" charset="0"/>
                <a:cs typeface="Tahoma" pitchFamily="34" charset="0"/>
              </a:rPr>
              <a:t>Institutions must establish standards that provide a reasonable expectation that the design, conduct,  and reporting of NIH-funded research will be free from bias resulting from Investigator financial conflicts of interest.</a:t>
            </a:r>
          </a:p>
          <a:p>
            <a:pPr>
              <a:buClrTx/>
              <a:buNone/>
              <a:defRPr/>
            </a:pPr>
            <a:endParaRPr lang="en-US" dirty="0" smtClean="0">
              <a:effectLst/>
              <a:latin typeface="Tahoma" pitchFamily="34" charset="0"/>
              <a:cs typeface="Tahoma" pitchFamily="34" charset="0"/>
            </a:endParaRPr>
          </a:p>
          <a:p>
            <a:pPr>
              <a:buClrTx/>
              <a:defRPr/>
            </a:pPr>
            <a:r>
              <a:rPr lang="en-US" dirty="0" smtClean="0">
                <a:effectLst/>
                <a:latin typeface="Tahoma" pitchFamily="34" charset="0"/>
                <a:cs typeface="Tahoma" pitchFamily="34" charset="0"/>
              </a:rPr>
              <a:t>Maintain an up-to-date, written, enforced policy that complies with the FCOI regulation and make available via a publicly accessible Web site.</a:t>
            </a:r>
          </a:p>
          <a:p>
            <a:pPr eaLnBrk="1" hangingPunct="1">
              <a:buClr>
                <a:schemeClr val="folHlink"/>
              </a:buClr>
              <a:buFont typeface="Wingdings 2" pitchFamily="18" charset="2"/>
              <a:buNone/>
              <a:defRPr/>
            </a:pPr>
            <a:endParaRPr lang="en-US" dirty="0" smtClean="0">
              <a:effectLst/>
              <a:latin typeface="Tahoma" pitchFamily="34" charset="0"/>
            </a:endParaRPr>
          </a:p>
          <a:p>
            <a:pPr eaLnBrk="1" hangingPunct="1">
              <a:buClr>
                <a:schemeClr val="folHlink"/>
              </a:buClr>
              <a:buFont typeface="Wingdings 2" pitchFamily="18" charset="2"/>
              <a:buNone/>
              <a:defRPr/>
            </a:pPr>
            <a:endParaRPr lang="en-US" dirty="0" smtClean="0">
              <a:effectLst/>
              <a:latin typeface="Tahoma" pitchFamily="34" charset="0"/>
            </a:endParaRPr>
          </a:p>
          <a:p>
            <a:pPr eaLnBrk="1" hangingPunct="1">
              <a:defRPr/>
            </a:pPr>
            <a:endParaRPr lang="en-US" sz="3600" dirty="0" smtClean="0">
              <a:effectLst/>
            </a:endParaRPr>
          </a:p>
        </p:txBody>
      </p:sp>
      <p:sp>
        <p:nvSpPr>
          <p:cNvPr id="437250" name="Rectangle 2"/>
          <p:cNvSpPr>
            <a:spLocks noGrp="1" noChangeArrowheads="1"/>
          </p:cNvSpPr>
          <p:nvPr>
            <p:ph type="title"/>
          </p:nvPr>
        </p:nvSpPr>
        <p:spPr>
          <a:xfrm>
            <a:off x="0" y="0"/>
            <a:ext cx="9144000" cy="1143000"/>
          </a:xfrm>
        </p:spPr>
        <p:txBody>
          <a:bodyPr>
            <a:normAutofit/>
          </a:bodyPr>
          <a:lstStyle/>
          <a:p>
            <a:pPr algn="ctr" eaLnBrk="1" hangingPunct="1">
              <a:defRPr/>
            </a:pPr>
            <a:r>
              <a:rPr lang="en-US" sz="4000" dirty="0" smtClean="0">
                <a:latin typeface="Tahoma" pitchFamily="34" charset="0"/>
                <a:cs typeface="Tahoma" pitchFamily="34" charset="0"/>
              </a:rPr>
              <a:t>Institutional Responsibilities</a:t>
            </a:r>
          </a:p>
        </p:txBody>
      </p:sp>
    </p:spTree>
  </p:cSld>
  <p:clrMapOvr>
    <a:masterClrMapping/>
  </p:clrMapOvr>
  <p:transition spd="med">
    <p:fade thruBlk="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00200"/>
            <a:ext cx="8534400" cy="5257800"/>
          </a:xfrm>
        </p:spPr>
        <p:txBody>
          <a:bodyPr>
            <a:normAutofit/>
          </a:bodyPr>
          <a:lstStyle/>
          <a:p>
            <a:pPr lvl="0">
              <a:buClr>
                <a:schemeClr val="tx1"/>
              </a:buClr>
              <a:buSzPct val="100000"/>
            </a:pPr>
            <a:r>
              <a:rPr lang="en-US" sz="2600" dirty="0" smtClean="0">
                <a:solidFill>
                  <a:schemeClr val="tx1"/>
                </a:solidFill>
                <a:latin typeface="Tahoma" pitchFamily="34" charset="0"/>
                <a:cs typeface="Tahoma" pitchFamily="34" charset="0"/>
              </a:rPr>
              <a:t>Maintain records of all Investigator disclosures of financial interests and the Institution’s review of, and response to, such disclosures (whether or not a disclosure resulted in the Institution’s determination of FCOI) and all actions under the Institution’s policy or retrospective review, if applicable </a:t>
            </a:r>
          </a:p>
          <a:p>
            <a:pPr lvl="1">
              <a:buClr>
                <a:schemeClr val="tx1"/>
              </a:buClr>
              <a:buSzPct val="100000"/>
              <a:buFont typeface="Arial" pitchFamily="34" charset="0"/>
              <a:buChar char="•"/>
            </a:pPr>
            <a:r>
              <a:rPr lang="en-US" sz="2400" dirty="0" smtClean="0">
                <a:solidFill>
                  <a:schemeClr val="tx1"/>
                </a:solidFill>
                <a:latin typeface="Tahoma" pitchFamily="34" charset="0"/>
                <a:cs typeface="Tahoma" pitchFamily="34" charset="0"/>
              </a:rPr>
              <a:t>for at least three years from the date of submission of the final expenditures report or, where applicable, </a:t>
            </a:r>
          </a:p>
          <a:p>
            <a:pPr lvl="1">
              <a:buClr>
                <a:schemeClr val="tx1"/>
              </a:buClr>
              <a:buSzPct val="100000"/>
              <a:buFont typeface="Arial" pitchFamily="34" charset="0"/>
              <a:buChar char="•"/>
            </a:pPr>
            <a:r>
              <a:rPr lang="en-US" sz="2400" dirty="0" smtClean="0">
                <a:solidFill>
                  <a:schemeClr val="tx1"/>
                </a:solidFill>
                <a:latin typeface="Tahoma" pitchFamily="34" charset="0"/>
                <a:cs typeface="Tahoma" pitchFamily="34" charset="0"/>
              </a:rPr>
              <a:t>from other dates specified in 45 C.F.R. 74.53(b) and 92.42 (b) for different situations.  </a:t>
            </a:r>
          </a:p>
          <a:p>
            <a:pPr>
              <a:buNone/>
            </a:pPr>
            <a:endParaRPr lang="en-US" dirty="0" smtClean="0">
              <a:latin typeface="Tahoma" pitchFamily="34" charset="0"/>
            </a:endParaRPr>
          </a:p>
        </p:txBody>
      </p:sp>
      <p:sp>
        <p:nvSpPr>
          <p:cNvPr id="4" name="Slide Number Placeholder 3"/>
          <p:cNvSpPr>
            <a:spLocks noGrp="1"/>
          </p:cNvSpPr>
          <p:nvPr>
            <p:ph type="sldNum" sz="quarter" idx="12"/>
          </p:nvPr>
        </p:nvSpPr>
        <p:spPr/>
        <p:txBody>
          <a:bodyPr/>
          <a:lstStyle/>
          <a:p>
            <a:pPr>
              <a:defRPr/>
            </a:pPr>
            <a:fld id="{D156A5F6-AED3-4F5B-A348-FB108D4504FE}" type="slidenum">
              <a:rPr lang="en-US" smtClean="0"/>
              <a:pPr>
                <a:defRPr/>
              </a:pPr>
              <a:t>33</a:t>
            </a:fld>
            <a:endParaRPr lang="en-US"/>
          </a:p>
        </p:txBody>
      </p:sp>
      <p:sp>
        <p:nvSpPr>
          <p:cNvPr id="2" name="Title 1"/>
          <p:cNvSpPr>
            <a:spLocks noGrp="1"/>
          </p:cNvSpPr>
          <p:nvPr>
            <p:ph type="title"/>
          </p:nvPr>
        </p:nvSpPr>
        <p:spPr>
          <a:xfrm>
            <a:off x="0" y="228600"/>
            <a:ext cx="9144000" cy="1143000"/>
          </a:xfrm>
        </p:spPr>
        <p:txBody>
          <a:bodyPr>
            <a:noAutofit/>
          </a:bodyPr>
          <a:lstStyle/>
          <a:p>
            <a:pPr algn="ctr"/>
            <a:r>
              <a:rPr lang="en-US" sz="4000" dirty="0" smtClean="0">
                <a:latin typeface="Tahoma" pitchFamily="34" charset="0"/>
                <a:cs typeface="Tahoma" pitchFamily="34" charset="0"/>
              </a:rPr>
              <a:t>Institutional Responsibilities: </a:t>
            </a:r>
            <a:r>
              <a:rPr lang="en-US" dirty="0" smtClean="0">
                <a:latin typeface="Tahoma" pitchFamily="34" charset="0"/>
                <a:cs typeface="Tahoma" pitchFamily="34" charset="0"/>
              </a:rPr>
              <a:t/>
            </a:r>
            <a:br>
              <a:rPr lang="en-US" dirty="0" smtClean="0">
                <a:latin typeface="Tahoma" pitchFamily="34" charset="0"/>
                <a:cs typeface="Tahoma" pitchFamily="34" charset="0"/>
              </a:rPr>
            </a:br>
            <a:r>
              <a:rPr lang="en-US" sz="3600" dirty="0" smtClean="0">
                <a:solidFill>
                  <a:schemeClr val="accent3">
                    <a:lumMod val="75000"/>
                  </a:schemeClr>
                </a:solidFill>
                <a:latin typeface="Tahoma" pitchFamily="34" charset="0"/>
                <a:cs typeface="Tahoma" pitchFamily="34" charset="0"/>
              </a:rPr>
              <a:t>Maintenance of Records </a:t>
            </a:r>
            <a:endParaRPr lang="en-US" dirty="0">
              <a:solidFill>
                <a:schemeClr val="accent3">
                  <a:lumMod val="75000"/>
                </a:schemeClr>
              </a:solidFill>
              <a:latin typeface="Tahoma" pitchFamily="34" charset="0"/>
              <a:cs typeface="Tahoma" pitchFamily="34" charset="0"/>
            </a:endParaRPr>
          </a:p>
        </p:txBody>
      </p:sp>
    </p:spTree>
  </p:cSld>
  <p:clrMapOvr>
    <a:masterClrMapping/>
  </p:clrMapOvr>
  <p:transition spd="med">
    <p:fade thruBlk="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9347" name="Rectangle 3"/>
          <p:cNvSpPr>
            <a:spLocks noGrp="1" noChangeArrowheads="1"/>
          </p:cNvSpPr>
          <p:nvPr>
            <p:ph idx="1"/>
          </p:nvPr>
        </p:nvSpPr>
        <p:spPr>
          <a:xfrm>
            <a:off x="304800" y="1676400"/>
            <a:ext cx="8610600" cy="5562600"/>
          </a:xfrm>
        </p:spPr>
        <p:txBody>
          <a:bodyPr>
            <a:normAutofit/>
          </a:bodyPr>
          <a:lstStyle/>
          <a:p>
            <a:pPr>
              <a:lnSpc>
                <a:spcPct val="80000"/>
              </a:lnSpc>
              <a:buClr>
                <a:schemeClr val="tx1"/>
              </a:buClr>
              <a:buSzPct val="90000"/>
              <a:defRPr/>
            </a:pPr>
            <a:r>
              <a:rPr lang="en-US" sz="2800" b="1" dirty="0" smtClean="0"/>
              <a:t>Certify in each application for funding that the Institution</a:t>
            </a:r>
            <a:r>
              <a:rPr lang="en-US" sz="2800" dirty="0" smtClean="0"/>
              <a:t>:  </a:t>
            </a:r>
            <a:endParaRPr lang="en-US" sz="2800" dirty="0" smtClean="0">
              <a:solidFill>
                <a:schemeClr val="tx1"/>
              </a:solidFill>
              <a:effectLst/>
              <a:latin typeface="Tahoma" pitchFamily="34" charset="0"/>
              <a:cs typeface="Tahoma" pitchFamily="34" charset="0"/>
            </a:endParaRPr>
          </a:p>
          <a:p>
            <a:pPr lvl="1" eaLnBrk="1" hangingPunct="1">
              <a:lnSpc>
                <a:spcPct val="120000"/>
              </a:lnSpc>
              <a:buClr>
                <a:schemeClr val="tx1"/>
              </a:buClr>
              <a:buSzPct val="90000"/>
              <a:buFont typeface="Arial" pitchFamily="34" charset="0"/>
              <a:buChar char="•"/>
              <a:defRPr/>
            </a:pPr>
            <a:r>
              <a:rPr lang="en-US" sz="2400" dirty="0" smtClean="0">
                <a:solidFill>
                  <a:schemeClr val="tx1"/>
                </a:solidFill>
                <a:effectLst/>
                <a:latin typeface="Tahoma" pitchFamily="34" charset="0"/>
                <a:cs typeface="Tahoma" pitchFamily="34" charset="0"/>
              </a:rPr>
              <a:t>Has in effect an up-to-date written, and enforced administrative process to identify and manage FCOIs related to all PHS research projects.</a:t>
            </a:r>
          </a:p>
          <a:p>
            <a:pPr lvl="1">
              <a:lnSpc>
                <a:spcPct val="120000"/>
              </a:lnSpc>
              <a:buClr>
                <a:schemeClr val="tx1"/>
              </a:buClr>
              <a:buSzPct val="90000"/>
              <a:buFont typeface="Arial" pitchFamily="34" charset="0"/>
              <a:buChar char="•"/>
              <a:defRPr/>
            </a:pPr>
            <a:r>
              <a:rPr lang="en-US" sz="2400" dirty="0" smtClean="0">
                <a:solidFill>
                  <a:schemeClr val="tx1"/>
                </a:solidFill>
                <a:effectLst/>
                <a:latin typeface="Tahoma" pitchFamily="34" charset="0"/>
                <a:cs typeface="Tahoma" pitchFamily="34" charset="0"/>
              </a:rPr>
              <a:t>Shall promote and enforce Investigator compliance with the regulation pertaining to disclosure of SFIs.</a:t>
            </a:r>
          </a:p>
          <a:p>
            <a:pPr lvl="1" eaLnBrk="1" hangingPunct="1">
              <a:lnSpc>
                <a:spcPct val="120000"/>
              </a:lnSpc>
              <a:buClr>
                <a:schemeClr val="tx1"/>
              </a:buClr>
              <a:buSzPct val="90000"/>
              <a:buFont typeface="Arial" pitchFamily="34" charset="0"/>
              <a:buChar char="•"/>
              <a:defRPr/>
            </a:pPr>
            <a:r>
              <a:rPr lang="en-US" sz="2400" dirty="0" smtClean="0">
                <a:solidFill>
                  <a:schemeClr val="tx1"/>
                </a:solidFill>
                <a:effectLst/>
                <a:latin typeface="Tahoma" pitchFamily="34" charset="0"/>
                <a:cs typeface="Tahoma" pitchFamily="34" charset="0"/>
              </a:rPr>
              <a:t>Shall manage FCOIs and provide initial and ongoing FCOI reports to PHS/NIH.</a:t>
            </a:r>
          </a:p>
        </p:txBody>
      </p:sp>
      <p:sp>
        <p:nvSpPr>
          <p:cNvPr id="4" name="Slide Number Placeholder 5"/>
          <p:cNvSpPr>
            <a:spLocks noGrp="1"/>
          </p:cNvSpPr>
          <p:nvPr>
            <p:ph type="sldNum" sz="quarter" idx="12"/>
          </p:nvPr>
        </p:nvSpPr>
        <p:spPr/>
        <p:txBody>
          <a:bodyPr/>
          <a:lstStyle/>
          <a:p>
            <a:pPr>
              <a:defRPr/>
            </a:pPr>
            <a:fld id="{BF6F4E1C-5AF5-46E7-A883-08A6C8F340A2}" type="slidenum">
              <a:rPr lang="en-US"/>
              <a:pPr>
                <a:defRPr/>
              </a:pPr>
              <a:t>34</a:t>
            </a:fld>
            <a:endParaRPr lang="en-US"/>
          </a:p>
        </p:txBody>
      </p:sp>
      <p:sp>
        <p:nvSpPr>
          <p:cNvPr id="569346" name="Rectangle 2"/>
          <p:cNvSpPr>
            <a:spLocks noGrp="1" noChangeArrowheads="1"/>
          </p:cNvSpPr>
          <p:nvPr>
            <p:ph type="title"/>
          </p:nvPr>
        </p:nvSpPr>
        <p:spPr>
          <a:xfrm>
            <a:off x="0" y="152401"/>
            <a:ext cx="9144000" cy="1142999"/>
          </a:xfrm>
        </p:spPr>
        <p:txBody>
          <a:bodyPr>
            <a:noAutofit/>
          </a:bodyPr>
          <a:lstStyle/>
          <a:p>
            <a:pPr algn="ctr" eaLnBrk="1" hangingPunct="1">
              <a:defRPr/>
            </a:pPr>
            <a:r>
              <a:rPr lang="en-US" sz="4000" dirty="0" smtClean="0">
                <a:latin typeface="Tahoma" pitchFamily="34" charset="0"/>
                <a:cs typeface="Tahoma" pitchFamily="34" charset="0"/>
              </a:rPr>
              <a:t>Institutional Responsibilities:</a:t>
            </a:r>
            <a:r>
              <a:rPr lang="en-US" dirty="0" smtClean="0">
                <a:latin typeface="Tahoma" pitchFamily="34" charset="0"/>
                <a:cs typeface="Tahoma" pitchFamily="34" charset="0"/>
              </a:rPr>
              <a:t/>
            </a:r>
            <a:br>
              <a:rPr lang="en-US" dirty="0" smtClean="0">
                <a:latin typeface="Tahoma" pitchFamily="34" charset="0"/>
                <a:cs typeface="Tahoma" pitchFamily="34" charset="0"/>
              </a:rPr>
            </a:br>
            <a:r>
              <a:rPr lang="en-US" sz="3600" dirty="0" smtClean="0">
                <a:solidFill>
                  <a:schemeClr val="accent3">
                    <a:lumMod val="75000"/>
                  </a:schemeClr>
                </a:solidFill>
                <a:latin typeface="Tahoma" pitchFamily="34" charset="0"/>
                <a:cs typeface="Tahoma" pitchFamily="34" charset="0"/>
              </a:rPr>
              <a:t>Application Certification</a:t>
            </a:r>
            <a:endParaRPr lang="en-US" dirty="0" smtClean="0">
              <a:solidFill>
                <a:schemeClr val="accent3">
                  <a:lumMod val="75000"/>
                </a:schemeClr>
              </a:solidFill>
              <a:latin typeface="Tahoma" pitchFamily="34" charset="0"/>
              <a:cs typeface="Tahoma" pitchFamily="34" charset="0"/>
            </a:endParaRPr>
          </a:p>
        </p:txBody>
      </p:sp>
    </p:spTree>
  </p:cSld>
  <p:clrMapOvr>
    <a:masterClrMapping/>
  </p:clrMapOvr>
  <p:transition spd="med">
    <p:fade thruBlk="1"/>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9347" name="Rectangle 3"/>
          <p:cNvSpPr>
            <a:spLocks noGrp="1" noChangeArrowheads="1"/>
          </p:cNvSpPr>
          <p:nvPr>
            <p:ph idx="1"/>
          </p:nvPr>
        </p:nvSpPr>
        <p:spPr>
          <a:xfrm>
            <a:off x="304800" y="1828800"/>
            <a:ext cx="8610600" cy="5562600"/>
          </a:xfrm>
        </p:spPr>
        <p:txBody>
          <a:bodyPr>
            <a:normAutofit/>
          </a:bodyPr>
          <a:lstStyle/>
          <a:p>
            <a:pPr>
              <a:lnSpc>
                <a:spcPct val="80000"/>
              </a:lnSpc>
              <a:buClr>
                <a:schemeClr val="tx1"/>
              </a:buClr>
              <a:buSzPct val="90000"/>
              <a:defRPr/>
            </a:pPr>
            <a:r>
              <a:rPr lang="en-US" sz="2800" b="1" dirty="0" smtClean="0"/>
              <a:t>Certify in each application for funding that the Institution</a:t>
            </a:r>
            <a:r>
              <a:rPr lang="en-US" sz="2800" dirty="0" smtClean="0"/>
              <a:t>:  </a:t>
            </a:r>
            <a:endParaRPr lang="en-US" sz="3800" dirty="0" smtClean="0">
              <a:solidFill>
                <a:schemeClr val="tx1"/>
              </a:solidFill>
              <a:effectLst/>
              <a:latin typeface="Tahoma" pitchFamily="34" charset="0"/>
              <a:cs typeface="Tahoma" pitchFamily="34" charset="0"/>
            </a:endParaRPr>
          </a:p>
          <a:p>
            <a:pPr lvl="1" eaLnBrk="1" hangingPunct="1">
              <a:lnSpc>
                <a:spcPct val="120000"/>
              </a:lnSpc>
              <a:buClr>
                <a:schemeClr val="tx1"/>
              </a:buClr>
              <a:buSzPct val="90000"/>
              <a:buFont typeface="Arial" pitchFamily="34" charset="0"/>
              <a:buChar char="•"/>
              <a:defRPr/>
            </a:pPr>
            <a:r>
              <a:rPr lang="en-US" sz="2400" dirty="0" smtClean="0">
                <a:solidFill>
                  <a:schemeClr val="tx1"/>
                </a:solidFill>
                <a:effectLst/>
                <a:latin typeface="Tahoma" pitchFamily="34" charset="0"/>
                <a:cs typeface="Tahoma" pitchFamily="34" charset="0"/>
              </a:rPr>
              <a:t>Agrees to make information available upon request relating to any Investigator disclosure of financial interest and the Institution’s review of, and response to, such disclosure, whether or not the disclosure resulted in the Institution’s determination of an FCOI.</a:t>
            </a:r>
          </a:p>
          <a:p>
            <a:pPr lvl="1" eaLnBrk="1" hangingPunct="1">
              <a:lnSpc>
                <a:spcPct val="120000"/>
              </a:lnSpc>
              <a:buClr>
                <a:schemeClr val="tx1"/>
              </a:buClr>
              <a:buSzPct val="90000"/>
              <a:buFont typeface="Arial" pitchFamily="34" charset="0"/>
              <a:buChar char="•"/>
              <a:defRPr/>
            </a:pPr>
            <a:r>
              <a:rPr lang="en-US" sz="2400" dirty="0" smtClean="0">
                <a:solidFill>
                  <a:schemeClr val="tx1"/>
                </a:solidFill>
                <a:effectLst/>
                <a:latin typeface="Tahoma" pitchFamily="34" charset="0"/>
                <a:cs typeface="Tahoma" pitchFamily="34" charset="0"/>
              </a:rPr>
              <a:t>Fully comply with the requirements of the regulation.  </a:t>
            </a:r>
          </a:p>
        </p:txBody>
      </p:sp>
      <p:sp>
        <p:nvSpPr>
          <p:cNvPr id="4" name="Slide Number Placeholder 5"/>
          <p:cNvSpPr>
            <a:spLocks noGrp="1"/>
          </p:cNvSpPr>
          <p:nvPr>
            <p:ph type="sldNum" sz="quarter" idx="12"/>
          </p:nvPr>
        </p:nvSpPr>
        <p:spPr/>
        <p:txBody>
          <a:bodyPr/>
          <a:lstStyle/>
          <a:p>
            <a:pPr>
              <a:defRPr/>
            </a:pPr>
            <a:fld id="{BF6F4E1C-5AF5-46E7-A883-08A6C8F340A2}" type="slidenum">
              <a:rPr lang="en-US"/>
              <a:pPr>
                <a:defRPr/>
              </a:pPr>
              <a:t>35</a:t>
            </a:fld>
            <a:endParaRPr lang="en-US"/>
          </a:p>
        </p:txBody>
      </p:sp>
      <p:sp>
        <p:nvSpPr>
          <p:cNvPr id="569346" name="Rectangle 2"/>
          <p:cNvSpPr>
            <a:spLocks noGrp="1" noChangeArrowheads="1"/>
          </p:cNvSpPr>
          <p:nvPr>
            <p:ph type="title"/>
          </p:nvPr>
        </p:nvSpPr>
        <p:spPr>
          <a:xfrm>
            <a:off x="0" y="457201"/>
            <a:ext cx="9144000" cy="1142999"/>
          </a:xfrm>
        </p:spPr>
        <p:txBody>
          <a:bodyPr>
            <a:noAutofit/>
          </a:bodyPr>
          <a:lstStyle/>
          <a:p>
            <a:pPr algn="ctr" eaLnBrk="1" hangingPunct="1">
              <a:defRPr/>
            </a:pPr>
            <a:r>
              <a:rPr lang="en-US" sz="4000" dirty="0" smtClean="0">
                <a:latin typeface="Tahoma" pitchFamily="34" charset="0"/>
                <a:cs typeface="Tahoma" pitchFamily="34" charset="0"/>
              </a:rPr>
              <a:t>Institutional Responsibilities:</a:t>
            </a:r>
            <a:br>
              <a:rPr lang="en-US" sz="4000" dirty="0" smtClean="0">
                <a:latin typeface="Tahoma" pitchFamily="34" charset="0"/>
                <a:cs typeface="Tahoma" pitchFamily="34" charset="0"/>
              </a:rPr>
            </a:br>
            <a:r>
              <a:rPr lang="en-US" sz="3600" dirty="0" smtClean="0">
                <a:solidFill>
                  <a:schemeClr val="accent3">
                    <a:lumMod val="75000"/>
                  </a:schemeClr>
                </a:solidFill>
                <a:latin typeface="Tahoma" pitchFamily="34" charset="0"/>
                <a:cs typeface="Tahoma" pitchFamily="34" charset="0"/>
              </a:rPr>
              <a:t>Application Certification</a:t>
            </a:r>
            <a:r>
              <a:rPr lang="en-US" dirty="0" smtClean="0">
                <a:latin typeface="Tahoma" pitchFamily="34" charset="0"/>
                <a:cs typeface="Tahoma" pitchFamily="34" charset="0"/>
              </a:rPr>
              <a:t/>
            </a:r>
            <a:br>
              <a:rPr lang="en-US" dirty="0" smtClean="0">
                <a:latin typeface="Tahoma" pitchFamily="34" charset="0"/>
                <a:cs typeface="Tahoma" pitchFamily="34" charset="0"/>
              </a:rPr>
            </a:br>
            <a:endParaRPr lang="en-US" dirty="0" smtClean="0">
              <a:latin typeface="Tahoma" pitchFamily="34" charset="0"/>
              <a:cs typeface="Tahoma" pitchFamily="34" charset="0"/>
            </a:endParaRPr>
          </a:p>
        </p:txBody>
      </p:sp>
    </p:spTree>
  </p:cSld>
  <p:clrMapOvr>
    <a:masterClrMapping/>
  </p:clrMapOvr>
  <p:transition spd="med">
    <p:fade thruBlk="1"/>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a:xfrm>
            <a:off x="304800" y="1676400"/>
            <a:ext cx="8610600" cy="5715000"/>
          </a:xfrm>
        </p:spPr>
        <p:txBody>
          <a:bodyPr>
            <a:normAutofit/>
          </a:bodyPr>
          <a:lstStyle/>
          <a:p>
            <a:pPr eaLnBrk="1" hangingPunct="1">
              <a:lnSpc>
                <a:spcPct val="90000"/>
              </a:lnSpc>
              <a:buClr>
                <a:schemeClr val="tx1"/>
              </a:buClr>
              <a:buSzPct val="90000"/>
            </a:pPr>
            <a:r>
              <a:rPr lang="en-US" sz="2600" dirty="0" smtClean="0">
                <a:solidFill>
                  <a:schemeClr val="tx1"/>
                </a:solidFill>
                <a:effectLst/>
                <a:latin typeface="Tahoma" pitchFamily="34" charset="0"/>
                <a:cs typeface="Tahoma" pitchFamily="34" charset="0"/>
              </a:rPr>
              <a:t>Designate an Institutional Official(s) to solicit &amp; review disclosure statements from each Investigator planning to participate in, or is participating in, PHS/NIH-funded research</a:t>
            </a:r>
          </a:p>
          <a:p>
            <a:pPr eaLnBrk="1" hangingPunct="1">
              <a:lnSpc>
                <a:spcPct val="90000"/>
              </a:lnSpc>
              <a:buClr>
                <a:schemeClr val="tx1"/>
              </a:buClr>
              <a:buSzPct val="90000"/>
              <a:buNone/>
            </a:pPr>
            <a:endParaRPr lang="en-US" sz="2600" dirty="0" smtClean="0">
              <a:solidFill>
                <a:schemeClr val="tx1"/>
              </a:solidFill>
              <a:effectLst/>
              <a:latin typeface="Tahoma" pitchFamily="34" charset="0"/>
              <a:cs typeface="Tahoma" pitchFamily="34" charset="0"/>
            </a:endParaRPr>
          </a:p>
          <a:p>
            <a:pPr eaLnBrk="1" hangingPunct="1">
              <a:lnSpc>
                <a:spcPct val="90000"/>
              </a:lnSpc>
              <a:buClr>
                <a:schemeClr val="tx1"/>
              </a:buClr>
              <a:buSzPct val="90000"/>
            </a:pPr>
            <a:r>
              <a:rPr lang="en-US" sz="2600" dirty="0" smtClean="0">
                <a:solidFill>
                  <a:schemeClr val="tx1"/>
                </a:solidFill>
                <a:effectLst/>
                <a:latin typeface="Tahoma" pitchFamily="34" charset="0"/>
                <a:cs typeface="Tahoma" pitchFamily="34" charset="0"/>
              </a:rPr>
              <a:t>Provide guidelines to identify conflicting interests related to proposed or </a:t>
            </a:r>
            <a:r>
              <a:rPr lang="en-US" sz="2600" dirty="0" smtClean="0">
                <a:effectLst/>
                <a:latin typeface="Tahoma" pitchFamily="34" charset="0"/>
                <a:cs typeface="Tahoma" pitchFamily="34" charset="0"/>
              </a:rPr>
              <a:t>PHS/</a:t>
            </a:r>
            <a:r>
              <a:rPr lang="en-US" sz="2600" dirty="0" smtClean="0">
                <a:solidFill>
                  <a:schemeClr val="tx1"/>
                </a:solidFill>
                <a:effectLst/>
                <a:latin typeface="Tahoma" pitchFamily="34" charset="0"/>
                <a:cs typeface="Tahoma" pitchFamily="34" charset="0"/>
              </a:rPr>
              <a:t>NIH-funded research </a:t>
            </a:r>
          </a:p>
          <a:p>
            <a:pPr eaLnBrk="1" hangingPunct="1">
              <a:lnSpc>
                <a:spcPct val="90000"/>
              </a:lnSpc>
              <a:buClr>
                <a:schemeClr val="tx1"/>
              </a:buClr>
              <a:buSzPct val="90000"/>
              <a:buNone/>
            </a:pPr>
            <a:endParaRPr lang="en-US" sz="2600" dirty="0" smtClean="0">
              <a:solidFill>
                <a:schemeClr val="tx1"/>
              </a:solidFill>
              <a:effectLst/>
              <a:latin typeface="Tahoma" pitchFamily="34" charset="0"/>
              <a:cs typeface="Tahoma" pitchFamily="34" charset="0"/>
            </a:endParaRPr>
          </a:p>
          <a:p>
            <a:pPr>
              <a:lnSpc>
                <a:spcPct val="90000"/>
              </a:lnSpc>
              <a:buClr>
                <a:schemeClr val="tx1"/>
              </a:buClr>
              <a:buSzPct val="90000"/>
            </a:pPr>
            <a:r>
              <a:rPr lang="en-US" sz="2600" dirty="0" smtClean="0">
                <a:solidFill>
                  <a:schemeClr val="tx1"/>
                </a:solidFill>
                <a:effectLst/>
                <a:latin typeface="Tahoma" pitchFamily="34" charset="0"/>
                <a:cs typeface="Tahoma" pitchFamily="34" charset="0"/>
              </a:rPr>
              <a:t>Designated Institutional Official(s) develop management plans that specify the actions that have been, and shall be, taken to manage FCOI</a:t>
            </a:r>
          </a:p>
          <a:p>
            <a:pPr eaLnBrk="1" hangingPunct="1">
              <a:lnSpc>
                <a:spcPct val="90000"/>
              </a:lnSpc>
            </a:pPr>
            <a:endParaRPr lang="en-US" sz="2000" dirty="0" smtClean="0">
              <a:effectLst/>
            </a:endParaRPr>
          </a:p>
        </p:txBody>
      </p:sp>
      <p:sp>
        <p:nvSpPr>
          <p:cNvPr id="4" name="Slide Number Placeholder 5"/>
          <p:cNvSpPr>
            <a:spLocks noGrp="1"/>
          </p:cNvSpPr>
          <p:nvPr>
            <p:ph type="sldNum" sz="quarter" idx="12"/>
          </p:nvPr>
        </p:nvSpPr>
        <p:spPr/>
        <p:txBody>
          <a:bodyPr/>
          <a:lstStyle/>
          <a:p>
            <a:pPr>
              <a:defRPr/>
            </a:pPr>
            <a:fld id="{564DD255-67B1-41C0-88A9-7D6BAC20AF28}" type="slidenum">
              <a:rPr lang="en-US"/>
              <a:pPr>
                <a:defRPr/>
              </a:pPr>
              <a:t>36</a:t>
            </a:fld>
            <a:endParaRPr lang="en-US"/>
          </a:p>
        </p:txBody>
      </p:sp>
      <p:sp>
        <p:nvSpPr>
          <p:cNvPr id="589826" name="Rectangle 2"/>
          <p:cNvSpPr>
            <a:spLocks noGrp="1" noChangeArrowheads="1"/>
          </p:cNvSpPr>
          <p:nvPr>
            <p:ph type="title"/>
          </p:nvPr>
        </p:nvSpPr>
        <p:spPr>
          <a:xfrm>
            <a:off x="0" y="0"/>
            <a:ext cx="8915400" cy="1600200"/>
          </a:xfrm>
        </p:spPr>
        <p:txBody>
          <a:bodyPr>
            <a:noAutofit/>
          </a:bodyPr>
          <a:lstStyle/>
          <a:p>
            <a:pPr algn="ctr" eaLnBrk="1" hangingPunct="1">
              <a:defRPr/>
            </a:pPr>
            <a:r>
              <a:rPr lang="en-US" dirty="0" smtClean="0">
                <a:latin typeface="Tahoma" pitchFamily="34" charset="0"/>
                <a:cs typeface="Tahoma" pitchFamily="34" charset="0"/>
              </a:rPr>
              <a:t>Institutional Responsibilities:</a:t>
            </a:r>
            <a:r>
              <a:rPr lang="en-US" sz="4000" dirty="0" smtClean="0">
                <a:latin typeface="Tahoma" pitchFamily="34" charset="0"/>
                <a:cs typeface="Tahoma" pitchFamily="34" charset="0"/>
              </a:rPr>
              <a:t/>
            </a:r>
            <a:br>
              <a:rPr lang="en-US" sz="4000" dirty="0" smtClean="0">
                <a:latin typeface="Tahoma" pitchFamily="34" charset="0"/>
                <a:cs typeface="Tahoma" pitchFamily="34" charset="0"/>
              </a:rPr>
            </a:br>
            <a:r>
              <a:rPr lang="en-US" sz="3600" dirty="0" smtClean="0">
                <a:solidFill>
                  <a:schemeClr val="accent3">
                    <a:lumMod val="75000"/>
                  </a:schemeClr>
                </a:solidFill>
                <a:latin typeface="Tahoma" pitchFamily="34" charset="0"/>
                <a:cs typeface="Tahoma" pitchFamily="34" charset="0"/>
              </a:rPr>
              <a:t>Designated Institutional Official(s) </a:t>
            </a:r>
          </a:p>
        </p:txBody>
      </p:sp>
    </p:spTree>
  </p:cSld>
  <p:clrMapOvr>
    <a:masterClrMapping/>
  </p:clrMapOvr>
  <p:transition spd="med">
    <p:fade thruBlk="1"/>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057400"/>
            <a:ext cx="7627200" cy="4221164"/>
          </a:xfrm>
        </p:spPr>
        <p:txBody>
          <a:bodyPr>
            <a:normAutofit/>
          </a:bodyPr>
          <a:lstStyle/>
          <a:p>
            <a:pPr>
              <a:buClr>
                <a:schemeClr val="tx1"/>
              </a:buClr>
              <a:buSzPct val="85000"/>
            </a:pPr>
            <a:r>
              <a:rPr lang="en-US" sz="2800" dirty="0" smtClean="0">
                <a:solidFill>
                  <a:schemeClr val="tx1"/>
                </a:solidFill>
                <a:latin typeface="Tahoma" pitchFamily="34" charset="0"/>
                <a:cs typeface="Tahoma" pitchFamily="34" charset="0"/>
              </a:rPr>
              <a:t>Must inform each Investigator of the:</a:t>
            </a:r>
          </a:p>
          <a:p>
            <a:pPr marL="1025525" lvl="1" indent="-571500">
              <a:buClr>
                <a:schemeClr val="tx1"/>
              </a:buClr>
              <a:buSzPct val="80000"/>
              <a:buFont typeface="Arial" pitchFamily="34" charset="0"/>
              <a:buChar char="•"/>
            </a:pPr>
            <a:r>
              <a:rPr lang="en-US" sz="2400" dirty="0" smtClean="0"/>
              <a:t>R</a:t>
            </a:r>
            <a:r>
              <a:rPr lang="en-US" sz="2400" dirty="0" smtClean="0">
                <a:solidFill>
                  <a:schemeClr val="tx1"/>
                </a:solidFill>
                <a:latin typeface="Tahoma" pitchFamily="34" charset="0"/>
                <a:cs typeface="Tahoma" pitchFamily="34" charset="0"/>
              </a:rPr>
              <a:t>egulation;</a:t>
            </a:r>
          </a:p>
          <a:p>
            <a:pPr marL="1025525" lvl="1" indent="-571500">
              <a:buClr>
                <a:schemeClr val="tx1"/>
              </a:buClr>
              <a:buSzPct val="75000"/>
              <a:buFont typeface="Arial" pitchFamily="34" charset="0"/>
              <a:buChar char="•"/>
            </a:pPr>
            <a:r>
              <a:rPr lang="en-US" sz="2400" dirty="0" smtClean="0">
                <a:solidFill>
                  <a:schemeClr val="tx1"/>
                </a:solidFill>
                <a:latin typeface="Tahoma" pitchFamily="34" charset="0"/>
                <a:cs typeface="Tahoma" pitchFamily="34" charset="0"/>
              </a:rPr>
              <a:t>Institution’s policy on FCOI; and</a:t>
            </a:r>
          </a:p>
          <a:p>
            <a:pPr marL="1025525" lvl="1" indent="-571500">
              <a:buClr>
                <a:schemeClr val="tx1"/>
              </a:buClr>
              <a:buSzPct val="75000"/>
              <a:buFont typeface="Arial" pitchFamily="34" charset="0"/>
              <a:buChar char="•"/>
            </a:pPr>
            <a:r>
              <a:rPr lang="en-US" sz="2400" dirty="0" smtClean="0">
                <a:solidFill>
                  <a:schemeClr val="tx1"/>
                </a:solidFill>
                <a:latin typeface="Tahoma" pitchFamily="34" charset="0"/>
                <a:cs typeface="Tahoma" pitchFamily="34" charset="0"/>
              </a:rPr>
              <a:t>Investigator’s responsibilities regarding disclosure of SFIs</a:t>
            </a:r>
          </a:p>
        </p:txBody>
      </p:sp>
      <p:sp>
        <p:nvSpPr>
          <p:cNvPr id="4" name="Slide Number Placeholder 3"/>
          <p:cNvSpPr>
            <a:spLocks noGrp="1"/>
          </p:cNvSpPr>
          <p:nvPr>
            <p:ph type="sldNum" sz="quarter" idx="12"/>
          </p:nvPr>
        </p:nvSpPr>
        <p:spPr/>
        <p:txBody>
          <a:bodyPr/>
          <a:lstStyle/>
          <a:p>
            <a:pPr>
              <a:defRPr/>
            </a:pPr>
            <a:fld id="{D156A5F6-AED3-4F5B-A348-FB108D4504FE}" type="slidenum">
              <a:rPr lang="en-US" smtClean="0"/>
              <a:pPr>
                <a:defRPr/>
              </a:pPr>
              <a:t>37</a:t>
            </a:fld>
            <a:endParaRPr lang="en-US"/>
          </a:p>
        </p:txBody>
      </p:sp>
      <p:sp>
        <p:nvSpPr>
          <p:cNvPr id="2" name="Title 1"/>
          <p:cNvSpPr>
            <a:spLocks noGrp="1"/>
          </p:cNvSpPr>
          <p:nvPr>
            <p:ph type="title"/>
          </p:nvPr>
        </p:nvSpPr>
        <p:spPr/>
        <p:txBody>
          <a:bodyPr>
            <a:noAutofit/>
          </a:bodyPr>
          <a:lstStyle/>
          <a:p>
            <a:pPr algn="ctr"/>
            <a:r>
              <a:rPr lang="en-US" sz="4000" dirty="0" smtClean="0">
                <a:latin typeface="Tahoma" pitchFamily="34" charset="0"/>
                <a:cs typeface="Tahoma" pitchFamily="34" charset="0"/>
              </a:rPr>
              <a:t>Institutional Responsibilities:</a:t>
            </a:r>
            <a:r>
              <a:rPr lang="en-US" dirty="0" smtClean="0">
                <a:latin typeface="Tahoma" pitchFamily="34" charset="0"/>
                <a:cs typeface="Tahoma" pitchFamily="34" charset="0"/>
              </a:rPr>
              <a:t/>
            </a:r>
            <a:br>
              <a:rPr lang="en-US" dirty="0" smtClean="0">
                <a:latin typeface="Tahoma" pitchFamily="34" charset="0"/>
                <a:cs typeface="Tahoma" pitchFamily="34" charset="0"/>
              </a:rPr>
            </a:br>
            <a:r>
              <a:rPr lang="en-US" sz="3600" dirty="0" smtClean="0">
                <a:solidFill>
                  <a:schemeClr val="accent3">
                    <a:lumMod val="75000"/>
                  </a:schemeClr>
                </a:solidFill>
                <a:latin typeface="Tahoma" pitchFamily="34" charset="0"/>
                <a:cs typeface="Tahoma" pitchFamily="34" charset="0"/>
              </a:rPr>
              <a:t>Inform Investigators </a:t>
            </a:r>
            <a:endParaRPr lang="en-US" dirty="0">
              <a:solidFill>
                <a:schemeClr val="accent3">
                  <a:lumMod val="75000"/>
                </a:schemeClr>
              </a:solidFill>
              <a:latin typeface="Tahoma" pitchFamily="34" charset="0"/>
              <a:cs typeface="Tahoma" pitchFamily="34" charset="0"/>
            </a:endParaRPr>
          </a:p>
        </p:txBody>
      </p:sp>
    </p:spTree>
  </p:cSld>
  <p:clrMapOvr>
    <a:masterClrMapping/>
  </p:clrMapOvr>
  <p:transition spd="med">
    <p:fade thruBlk="1"/>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371600"/>
            <a:ext cx="8839200" cy="5257800"/>
          </a:xfrm>
        </p:spPr>
        <p:txBody>
          <a:bodyPr>
            <a:noAutofit/>
          </a:bodyPr>
          <a:lstStyle/>
          <a:p>
            <a:pPr>
              <a:buNone/>
            </a:pPr>
            <a:r>
              <a:rPr lang="en-US" sz="2400" b="1" dirty="0" smtClean="0">
                <a:solidFill>
                  <a:schemeClr val="tx1"/>
                </a:solidFill>
                <a:latin typeface="Tahoma" pitchFamily="34" charset="0"/>
                <a:cs typeface="Tahoma" pitchFamily="34" charset="0"/>
              </a:rPr>
              <a:t>  Institutions must require that each Investigator complete FCOI training</a:t>
            </a:r>
            <a:r>
              <a:rPr lang="en-US" sz="2400" dirty="0" smtClean="0">
                <a:solidFill>
                  <a:schemeClr val="tx1"/>
                </a:solidFill>
                <a:latin typeface="Tahoma" pitchFamily="34" charset="0"/>
                <a:cs typeface="Tahoma" pitchFamily="34" charset="0"/>
              </a:rPr>
              <a:t>:</a:t>
            </a:r>
          </a:p>
          <a:p>
            <a:pPr marL="770382" lvl="1" indent="-514350">
              <a:buClr>
                <a:schemeClr val="tx1"/>
              </a:buClr>
              <a:buSzPct val="100000"/>
              <a:buFont typeface="Wingdings" pitchFamily="2" charset="2"/>
              <a:buChar char="§"/>
            </a:pPr>
            <a:r>
              <a:rPr lang="en-US" sz="2400" dirty="0" smtClean="0">
                <a:solidFill>
                  <a:schemeClr val="tx1"/>
                </a:solidFill>
                <a:latin typeface="Tahoma" pitchFamily="34" charset="0"/>
                <a:cs typeface="Tahoma" pitchFamily="34" charset="0"/>
              </a:rPr>
              <a:t>Prior to engaging in research related to any NIH funded project; </a:t>
            </a:r>
          </a:p>
          <a:p>
            <a:pPr marL="770382" lvl="1" indent="-514350">
              <a:buClr>
                <a:schemeClr val="tx1"/>
              </a:buClr>
              <a:buSzPct val="100000"/>
              <a:buFont typeface="Wingdings" pitchFamily="2" charset="2"/>
              <a:buChar char="§"/>
            </a:pPr>
            <a:r>
              <a:rPr lang="en-US" sz="2400" dirty="0" smtClean="0">
                <a:solidFill>
                  <a:schemeClr val="tx1"/>
                </a:solidFill>
                <a:latin typeface="Tahoma" pitchFamily="34" charset="0"/>
                <a:cs typeface="Tahoma" pitchFamily="34" charset="0"/>
              </a:rPr>
              <a:t>At least every four years, and </a:t>
            </a:r>
          </a:p>
          <a:p>
            <a:pPr marL="770382" lvl="1" indent="-514350">
              <a:buClr>
                <a:schemeClr val="tx1"/>
              </a:buClr>
              <a:buSzPct val="100000"/>
              <a:buFont typeface="Wingdings" pitchFamily="2" charset="2"/>
              <a:buChar char="§"/>
            </a:pPr>
            <a:r>
              <a:rPr lang="en-US" sz="2400" dirty="0" smtClean="0">
                <a:solidFill>
                  <a:schemeClr val="tx1"/>
                </a:solidFill>
                <a:latin typeface="Tahoma" pitchFamily="34" charset="0"/>
                <a:cs typeface="Tahoma" pitchFamily="34" charset="0"/>
              </a:rPr>
              <a:t>Immediately when any of the following circumstances apply:</a:t>
            </a:r>
          </a:p>
          <a:p>
            <a:pPr marL="514350" indent="-514350">
              <a:buNone/>
            </a:pPr>
            <a:r>
              <a:rPr lang="en-US" sz="2400" dirty="0" smtClean="0">
                <a:solidFill>
                  <a:schemeClr val="tx1"/>
                </a:solidFill>
                <a:latin typeface="Tahoma" pitchFamily="34" charset="0"/>
                <a:cs typeface="Tahoma" pitchFamily="34" charset="0"/>
              </a:rPr>
              <a:t>		</a:t>
            </a:r>
            <a:r>
              <a:rPr lang="en-US" sz="2200" dirty="0" smtClean="0">
                <a:solidFill>
                  <a:schemeClr val="tx1"/>
                </a:solidFill>
                <a:latin typeface="Tahoma" pitchFamily="34" charset="0"/>
                <a:cs typeface="Tahoma" pitchFamily="34" charset="0"/>
              </a:rPr>
              <a:t>(i) Institution revises its policy in a manner that affects the 	investigator;</a:t>
            </a:r>
          </a:p>
          <a:p>
            <a:pPr marL="514350" indent="-514350">
              <a:buNone/>
            </a:pPr>
            <a:r>
              <a:rPr lang="en-US" sz="2200" dirty="0" smtClean="0">
                <a:solidFill>
                  <a:schemeClr val="tx1"/>
                </a:solidFill>
                <a:latin typeface="Tahoma" pitchFamily="34" charset="0"/>
                <a:cs typeface="Tahoma" pitchFamily="34" charset="0"/>
              </a:rPr>
              <a:t>		(ii) When an investigator is new to the institution; or</a:t>
            </a:r>
          </a:p>
          <a:p>
            <a:pPr marL="514350" indent="-514350">
              <a:buNone/>
            </a:pPr>
            <a:r>
              <a:rPr lang="en-US" sz="2200" dirty="0" smtClean="0">
                <a:solidFill>
                  <a:schemeClr val="tx1"/>
                </a:solidFill>
                <a:latin typeface="Tahoma" pitchFamily="34" charset="0"/>
                <a:cs typeface="Tahoma" pitchFamily="34" charset="0"/>
              </a:rPr>
              <a:t>		(iii) When the institution finds an Investigator is not in 	compliance with the Institution’s policy or management plan.</a:t>
            </a:r>
            <a:endParaRPr lang="en-US" sz="2200" dirty="0">
              <a:solidFill>
                <a:schemeClr val="tx1"/>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pPr>
              <a:defRPr/>
            </a:pPr>
            <a:fld id="{D156A5F6-AED3-4F5B-A348-FB108D4504FE}" type="slidenum">
              <a:rPr lang="en-US" smtClean="0"/>
              <a:pPr>
                <a:defRPr/>
              </a:pPr>
              <a:t>38</a:t>
            </a:fld>
            <a:endParaRPr lang="en-US"/>
          </a:p>
        </p:txBody>
      </p:sp>
      <p:sp>
        <p:nvSpPr>
          <p:cNvPr id="2" name="Title 1"/>
          <p:cNvSpPr>
            <a:spLocks noGrp="1"/>
          </p:cNvSpPr>
          <p:nvPr>
            <p:ph type="title"/>
          </p:nvPr>
        </p:nvSpPr>
        <p:spPr>
          <a:xfrm>
            <a:off x="533400" y="0"/>
            <a:ext cx="8305800" cy="1219200"/>
          </a:xfrm>
        </p:spPr>
        <p:txBody>
          <a:bodyPr>
            <a:noAutofit/>
          </a:bodyPr>
          <a:lstStyle/>
          <a:p>
            <a:pPr algn="ctr"/>
            <a:r>
              <a:rPr lang="en-US" dirty="0" smtClean="0">
                <a:latin typeface="Tahoma" pitchFamily="34" charset="0"/>
                <a:cs typeface="Tahoma" pitchFamily="34" charset="0"/>
              </a:rPr>
              <a:t>Institutional Responsibilities: </a:t>
            </a:r>
            <a:r>
              <a:rPr lang="en-US" sz="3600" dirty="0" smtClean="0">
                <a:solidFill>
                  <a:schemeClr val="accent3">
                    <a:lumMod val="75000"/>
                  </a:schemeClr>
                </a:solidFill>
                <a:latin typeface="Tahoma" pitchFamily="34" charset="0"/>
                <a:cs typeface="Tahoma" pitchFamily="34" charset="0"/>
              </a:rPr>
              <a:t>Investigator Training</a:t>
            </a:r>
            <a:endParaRPr lang="en-US" dirty="0">
              <a:solidFill>
                <a:schemeClr val="accent3">
                  <a:lumMod val="75000"/>
                </a:schemeClr>
              </a:solidFill>
              <a:latin typeface="Tahoma" pitchFamily="34" charset="0"/>
              <a:cs typeface="Tahoma" pitchFamily="34" charset="0"/>
            </a:endParaRPr>
          </a:p>
        </p:txBody>
      </p:sp>
    </p:spTree>
  </p:cSld>
  <p:clrMapOvr>
    <a:masterClrMapping/>
  </p:clrMapOvr>
  <p:transition spd="med">
    <p:fade thruBlk="1"/>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600200"/>
            <a:ext cx="8763000" cy="5181600"/>
          </a:xfrm>
        </p:spPr>
        <p:txBody>
          <a:bodyPr>
            <a:noAutofit/>
          </a:bodyPr>
          <a:lstStyle/>
          <a:p>
            <a:pPr>
              <a:buClr>
                <a:schemeClr val="tx1"/>
              </a:buClr>
              <a:buSzPct val="100000"/>
            </a:pPr>
            <a:r>
              <a:rPr lang="en-US" sz="2100" b="1" dirty="0" smtClean="0">
                <a:solidFill>
                  <a:schemeClr val="tx1"/>
                </a:solidFill>
                <a:effectLst/>
                <a:latin typeface="Tahoma" pitchFamily="34" charset="0"/>
                <a:cs typeface="Tahoma" pitchFamily="34" charset="0"/>
              </a:rPr>
              <a:t>At time of Application</a:t>
            </a:r>
            <a:r>
              <a:rPr lang="en-US" sz="2100" dirty="0" smtClean="0">
                <a:solidFill>
                  <a:schemeClr val="tx1"/>
                </a:solidFill>
                <a:effectLst/>
                <a:latin typeface="Tahoma" pitchFamily="34" charset="0"/>
                <a:cs typeface="Tahoma" pitchFamily="34" charset="0"/>
              </a:rPr>
              <a:t>: Require that each Investigator, including subrecipient Investigators, if applicable, planning to participate in PHS/NIH-funded research to disclose to the designated official(s) at time of application.</a:t>
            </a:r>
          </a:p>
          <a:p>
            <a:pPr>
              <a:buClr>
                <a:schemeClr val="tx1"/>
              </a:buClr>
              <a:buSzPct val="100000"/>
            </a:pPr>
            <a:r>
              <a:rPr lang="en-US" sz="2100" b="1" dirty="0" smtClean="0">
                <a:solidFill>
                  <a:schemeClr val="tx1"/>
                </a:solidFill>
                <a:effectLst/>
                <a:latin typeface="Tahoma" pitchFamily="34" charset="0"/>
                <a:cs typeface="Tahoma" pitchFamily="34" charset="0"/>
              </a:rPr>
              <a:t>Annually</a:t>
            </a:r>
            <a:r>
              <a:rPr lang="en-US" sz="2100" dirty="0" smtClean="0">
                <a:solidFill>
                  <a:schemeClr val="tx1"/>
                </a:solidFill>
                <a:effectLst/>
                <a:latin typeface="Tahoma" pitchFamily="34" charset="0"/>
                <a:cs typeface="Tahoma" pitchFamily="34" charset="0"/>
              </a:rPr>
              <a:t>: Require each Investigator, including subrecipient Investigator, if applicable, to submit an updated disclosure of SFI at least annually, in accordance with the specific time period prescribed by the Institution, during the period of the award.</a:t>
            </a:r>
          </a:p>
          <a:p>
            <a:pPr>
              <a:buClr>
                <a:schemeClr val="tx1"/>
              </a:buClr>
              <a:buSzPct val="100000"/>
            </a:pPr>
            <a:r>
              <a:rPr lang="en-US" sz="2100" b="1" dirty="0" smtClean="0">
                <a:solidFill>
                  <a:schemeClr val="tx1"/>
                </a:solidFill>
                <a:effectLst/>
                <a:latin typeface="Tahoma" pitchFamily="34" charset="0"/>
                <a:cs typeface="Tahoma" pitchFamily="34" charset="0"/>
              </a:rPr>
              <a:t>Within 30 days</a:t>
            </a:r>
            <a:r>
              <a:rPr lang="en-US" sz="2100" dirty="0" smtClean="0">
                <a:solidFill>
                  <a:schemeClr val="tx1"/>
                </a:solidFill>
                <a:effectLst/>
                <a:latin typeface="Tahoma" pitchFamily="34" charset="0"/>
                <a:cs typeface="Tahoma" pitchFamily="34" charset="0"/>
              </a:rPr>
              <a:t>: Require each Investigator, including subrecipient Investigator, if applicable, who is participating in the NIH-funded research to submit an updated disclosure of SFI within thirty days of discovering or acquiring (e.g., through purchase, marriage, or inheritance) a new SFI.</a:t>
            </a:r>
          </a:p>
          <a:p>
            <a:pPr>
              <a:buClr>
                <a:schemeClr val="tx1"/>
              </a:buClr>
              <a:buSzPct val="90000"/>
            </a:pPr>
            <a:endParaRPr lang="en-US" sz="2000" dirty="0" smtClean="0">
              <a:solidFill>
                <a:srgbClr val="FF0000"/>
              </a:solidFill>
            </a:endParaRPr>
          </a:p>
        </p:txBody>
      </p:sp>
      <p:sp>
        <p:nvSpPr>
          <p:cNvPr id="3" name="Slide Number Placeholder 2"/>
          <p:cNvSpPr>
            <a:spLocks noGrp="1"/>
          </p:cNvSpPr>
          <p:nvPr>
            <p:ph type="sldNum" sz="quarter" idx="12"/>
          </p:nvPr>
        </p:nvSpPr>
        <p:spPr/>
        <p:txBody>
          <a:bodyPr/>
          <a:lstStyle/>
          <a:p>
            <a:pPr>
              <a:defRPr/>
            </a:pPr>
            <a:fld id="{D156A5F6-AED3-4F5B-A348-FB108D4504FE}" type="slidenum">
              <a:rPr lang="en-US" smtClean="0"/>
              <a:pPr>
                <a:defRPr/>
              </a:pPr>
              <a:t>39</a:t>
            </a:fld>
            <a:endParaRPr lang="en-US"/>
          </a:p>
        </p:txBody>
      </p:sp>
      <p:sp>
        <p:nvSpPr>
          <p:cNvPr id="4" name="Title 3"/>
          <p:cNvSpPr>
            <a:spLocks noGrp="1"/>
          </p:cNvSpPr>
          <p:nvPr>
            <p:ph type="title"/>
          </p:nvPr>
        </p:nvSpPr>
        <p:spPr>
          <a:xfrm>
            <a:off x="0" y="0"/>
            <a:ext cx="9144000" cy="1600201"/>
          </a:xfrm>
        </p:spPr>
        <p:txBody>
          <a:bodyPr>
            <a:noAutofit/>
          </a:bodyPr>
          <a:lstStyle/>
          <a:p>
            <a:pPr algn="ctr"/>
            <a:r>
              <a:rPr lang="en-US" sz="4000" dirty="0" smtClean="0">
                <a:latin typeface="Tahoma" pitchFamily="34" charset="0"/>
                <a:cs typeface="Tahoma" pitchFamily="34" charset="0"/>
              </a:rPr>
              <a:t>Institutional Responsibilities:</a:t>
            </a:r>
            <a:r>
              <a:rPr lang="en-US" dirty="0" smtClean="0">
                <a:latin typeface="Tahoma" pitchFamily="34" charset="0"/>
                <a:cs typeface="Tahoma" pitchFamily="34" charset="0"/>
              </a:rPr>
              <a:t/>
            </a:r>
            <a:br>
              <a:rPr lang="en-US" dirty="0" smtClean="0">
                <a:latin typeface="Tahoma" pitchFamily="34" charset="0"/>
                <a:cs typeface="Tahoma" pitchFamily="34" charset="0"/>
              </a:rPr>
            </a:br>
            <a:r>
              <a:rPr lang="en-US" sz="3600" dirty="0" smtClean="0">
                <a:solidFill>
                  <a:schemeClr val="accent3">
                    <a:lumMod val="75000"/>
                  </a:schemeClr>
                </a:solidFill>
                <a:latin typeface="Tahoma" pitchFamily="34" charset="0"/>
                <a:cs typeface="Tahoma" pitchFamily="34" charset="0"/>
              </a:rPr>
              <a:t>Investigator Disclosure of SFIs</a:t>
            </a:r>
            <a:endParaRPr lang="en-US" dirty="0">
              <a:solidFill>
                <a:schemeClr val="accent3">
                  <a:lumMod val="75000"/>
                </a:schemeClr>
              </a:solidFill>
              <a:latin typeface="Tahoma" pitchFamily="34" charset="0"/>
              <a:cs typeface="Tahoma" pitchFamily="34" charset="0"/>
            </a:endParaRPr>
          </a:p>
        </p:txBody>
      </p:sp>
    </p:spTree>
  </p:cSld>
  <p:clrMapOvr>
    <a:masterClrMapping/>
  </p:clrMapOvr>
  <p:transition spd="med">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120737A-9472-472E-827E-5F31580816B4}" type="slidenum">
              <a:rPr lang="en-US" smtClean="0"/>
              <a:pPr>
                <a:defRPr/>
              </a:pPr>
              <a:t>4</a:t>
            </a:fld>
            <a:endParaRPr lang="en-US"/>
          </a:p>
        </p:txBody>
      </p:sp>
      <p:sp>
        <p:nvSpPr>
          <p:cNvPr id="3" name="Title 2"/>
          <p:cNvSpPr>
            <a:spLocks noGrp="1"/>
          </p:cNvSpPr>
          <p:nvPr>
            <p:ph type="title"/>
          </p:nvPr>
        </p:nvSpPr>
        <p:spPr/>
        <p:txBody>
          <a:bodyPr/>
          <a:lstStyle/>
          <a:p>
            <a:r>
              <a:rPr lang="en-US" dirty="0" smtClean="0"/>
              <a:t>FCOI 2011 Revised Regulation</a:t>
            </a:r>
            <a:endParaRPr lang="en-US" dirty="0"/>
          </a:p>
        </p:txBody>
      </p:sp>
      <p:sp>
        <p:nvSpPr>
          <p:cNvPr id="4" name="TextBox 3"/>
          <p:cNvSpPr txBox="1"/>
          <p:nvPr/>
        </p:nvSpPr>
        <p:spPr>
          <a:xfrm>
            <a:off x="228600" y="4419600"/>
            <a:ext cx="5943600" cy="1089529"/>
          </a:xfrm>
          <a:prstGeom prst="rect">
            <a:avLst/>
          </a:prstGeom>
          <a:noFill/>
        </p:spPr>
        <p:txBody>
          <a:bodyPr wrap="square" rtlCol="0">
            <a:spAutoFit/>
          </a:bodyPr>
          <a:lstStyle/>
          <a:p>
            <a:r>
              <a:rPr lang="en-US" b="1" dirty="0" smtClean="0"/>
              <a:t>Sally </a:t>
            </a:r>
            <a:r>
              <a:rPr lang="en-US" b="1" dirty="0" smtClean="0"/>
              <a:t>J. Rockey</a:t>
            </a:r>
            <a:r>
              <a:rPr lang="en-US" b="1" dirty="0" smtClean="0"/>
              <a:t>, Ph.D.</a:t>
            </a:r>
          </a:p>
          <a:p>
            <a:endParaRPr lang="en-US" b="1" dirty="0" smtClean="0"/>
          </a:p>
          <a:p>
            <a:pPr eaLnBrk="1" hangingPunct="1">
              <a:lnSpc>
                <a:spcPct val="80000"/>
              </a:lnSpc>
              <a:buFont typeface="Wingdings" pitchFamily="2" charset="2"/>
              <a:buNone/>
              <a:defRPr/>
            </a:pPr>
            <a:r>
              <a:rPr lang="en-US" b="1" dirty="0" smtClean="0">
                <a:latin typeface="Tahoma" pitchFamily="34" charset="0"/>
              </a:rPr>
              <a:t>Deputy Director for Extramural Research</a:t>
            </a:r>
          </a:p>
          <a:p>
            <a:pPr eaLnBrk="1" hangingPunct="1">
              <a:lnSpc>
                <a:spcPct val="80000"/>
              </a:lnSpc>
              <a:buFont typeface="Wingdings" pitchFamily="2" charset="2"/>
              <a:buNone/>
              <a:defRPr/>
            </a:pPr>
            <a:r>
              <a:rPr lang="en-US" b="1" dirty="0" smtClean="0">
                <a:latin typeface="Tahoma" pitchFamily="34" charset="0"/>
              </a:rPr>
              <a:t>National Institutes of Health</a:t>
            </a:r>
          </a:p>
        </p:txBody>
      </p:sp>
    </p:spTree>
  </p:cSld>
  <p:clrMapOvr>
    <a:masterClrMapping/>
  </p:clrMapOvr>
  <p:transition spd="med">
    <p:fade thruBlk="1"/>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570036"/>
            <a:ext cx="8236800" cy="5059364"/>
          </a:xfrm>
        </p:spPr>
        <p:txBody>
          <a:bodyPr>
            <a:noAutofit/>
          </a:bodyPr>
          <a:lstStyle/>
          <a:p>
            <a:pPr>
              <a:buClr>
                <a:schemeClr val="tx1"/>
              </a:buClr>
              <a:buSzPct val="90000"/>
            </a:pPr>
            <a:r>
              <a:rPr lang="en-US" sz="2400" dirty="0" smtClean="0">
                <a:solidFill>
                  <a:schemeClr val="tx1"/>
                </a:solidFill>
                <a:effectLst/>
                <a:latin typeface="Tahoma" pitchFamily="34" charset="0"/>
                <a:cs typeface="Tahoma" pitchFamily="34" charset="0"/>
              </a:rPr>
              <a:t>Take necessary actions to manage FCOIs of its Investigators, including those of subrecipient Investigators</a:t>
            </a:r>
          </a:p>
          <a:p>
            <a:pPr>
              <a:buClr>
                <a:schemeClr val="tx1"/>
              </a:buClr>
              <a:buSzPct val="90000"/>
            </a:pPr>
            <a:r>
              <a:rPr lang="en-US" sz="2400" dirty="0" smtClean="0">
                <a:solidFill>
                  <a:schemeClr val="tx1"/>
                </a:solidFill>
                <a:effectLst/>
                <a:latin typeface="Tahoma" pitchFamily="34" charset="0"/>
                <a:cs typeface="Tahoma" pitchFamily="34" charset="0"/>
              </a:rPr>
              <a:t>Develop a management plan(s) and monitor compliance</a:t>
            </a:r>
          </a:p>
          <a:p>
            <a:pPr>
              <a:buClr>
                <a:schemeClr val="tx1"/>
              </a:buClr>
              <a:buSzPct val="90000"/>
            </a:pPr>
            <a:r>
              <a:rPr lang="en-US" sz="2400" dirty="0" smtClean="0">
                <a:solidFill>
                  <a:schemeClr val="tx1"/>
                </a:solidFill>
                <a:effectLst/>
                <a:latin typeface="Tahoma" pitchFamily="34" charset="0"/>
                <a:cs typeface="Tahoma" pitchFamily="34" charset="0"/>
              </a:rPr>
              <a:t>If an Institution identifies an SFI that was not disclosed or reviewed in a timely manner, the designated official(s) shall within sixty (60) days review the SFI, determine if an FCOI exists and implement an interim management plan, if needed. </a:t>
            </a:r>
          </a:p>
          <a:p>
            <a:pPr>
              <a:buClr>
                <a:schemeClr val="tx1"/>
              </a:buClr>
              <a:buSzPct val="90000"/>
            </a:pPr>
            <a:r>
              <a:rPr lang="en-US" sz="2400" dirty="0" smtClean="0">
                <a:solidFill>
                  <a:schemeClr val="tx1"/>
                </a:solidFill>
                <a:effectLst/>
                <a:latin typeface="Tahoma" pitchFamily="34" charset="0"/>
                <a:cs typeface="Tahoma" pitchFamily="34" charset="0"/>
              </a:rPr>
              <a:t>In cases of non compliance, complete a retrospective review and submit a Mitigation </a:t>
            </a:r>
            <a:r>
              <a:rPr lang="en-US" sz="2400" dirty="0" smtClean="0"/>
              <a:t>R</a:t>
            </a:r>
            <a:r>
              <a:rPr lang="en-US" sz="2400" dirty="0" smtClean="0">
                <a:solidFill>
                  <a:schemeClr val="tx1"/>
                </a:solidFill>
                <a:effectLst/>
                <a:latin typeface="Tahoma" pitchFamily="34" charset="0"/>
                <a:cs typeface="Tahoma" pitchFamily="34" charset="0"/>
              </a:rPr>
              <a:t>eport if bias is found.</a:t>
            </a:r>
            <a:endParaRPr lang="en-US" sz="2400" dirty="0">
              <a:solidFill>
                <a:schemeClr val="tx1"/>
              </a:solidFill>
              <a:effectLst/>
              <a:latin typeface="Tahoma" pitchFamily="34" charset="0"/>
              <a:cs typeface="Tahoma" pitchFamily="34" charset="0"/>
            </a:endParaRPr>
          </a:p>
        </p:txBody>
      </p:sp>
      <p:sp>
        <p:nvSpPr>
          <p:cNvPr id="3" name="Slide Number Placeholder 2"/>
          <p:cNvSpPr>
            <a:spLocks noGrp="1"/>
          </p:cNvSpPr>
          <p:nvPr>
            <p:ph type="sldNum" sz="quarter" idx="12"/>
          </p:nvPr>
        </p:nvSpPr>
        <p:spPr/>
        <p:txBody>
          <a:bodyPr/>
          <a:lstStyle/>
          <a:p>
            <a:pPr>
              <a:defRPr/>
            </a:pPr>
            <a:fld id="{D156A5F6-AED3-4F5B-A348-FB108D4504FE}" type="slidenum">
              <a:rPr lang="en-US" smtClean="0"/>
              <a:pPr>
                <a:defRPr/>
              </a:pPr>
              <a:t>40</a:t>
            </a:fld>
            <a:endParaRPr lang="en-US"/>
          </a:p>
        </p:txBody>
      </p:sp>
      <p:sp>
        <p:nvSpPr>
          <p:cNvPr id="4" name="Title 3"/>
          <p:cNvSpPr>
            <a:spLocks noGrp="1"/>
          </p:cNvSpPr>
          <p:nvPr>
            <p:ph type="title"/>
          </p:nvPr>
        </p:nvSpPr>
        <p:spPr>
          <a:xfrm>
            <a:off x="457200" y="0"/>
            <a:ext cx="8229600" cy="1368425"/>
          </a:xfrm>
        </p:spPr>
        <p:txBody>
          <a:bodyPr>
            <a:noAutofit/>
          </a:bodyPr>
          <a:lstStyle/>
          <a:p>
            <a:pPr algn="ctr"/>
            <a:r>
              <a:rPr lang="en-US" sz="4000" dirty="0" smtClean="0">
                <a:latin typeface="Tahoma" pitchFamily="34" charset="0"/>
                <a:cs typeface="Tahoma" pitchFamily="34" charset="0"/>
              </a:rPr>
              <a:t>Institutional Responsibilities:</a:t>
            </a:r>
            <a:r>
              <a:rPr lang="en-US" dirty="0" smtClean="0">
                <a:latin typeface="Tahoma" pitchFamily="34" charset="0"/>
                <a:cs typeface="Tahoma" pitchFamily="34" charset="0"/>
              </a:rPr>
              <a:t/>
            </a:r>
            <a:br>
              <a:rPr lang="en-US" dirty="0" smtClean="0">
                <a:latin typeface="Tahoma" pitchFamily="34" charset="0"/>
                <a:cs typeface="Tahoma" pitchFamily="34" charset="0"/>
              </a:rPr>
            </a:br>
            <a:r>
              <a:rPr lang="en-US" sz="3600" dirty="0" smtClean="0">
                <a:solidFill>
                  <a:schemeClr val="accent3">
                    <a:lumMod val="75000"/>
                  </a:schemeClr>
                </a:solidFill>
                <a:latin typeface="Tahoma" pitchFamily="34" charset="0"/>
                <a:cs typeface="Tahoma" pitchFamily="34" charset="0"/>
              </a:rPr>
              <a:t>Management of FCOIs</a:t>
            </a:r>
            <a:endParaRPr lang="en-US" dirty="0">
              <a:solidFill>
                <a:schemeClr val="accent3">
                  <a:lumMod val="75000"/>
                </a:schemeClr>
              </a:solidFill>
              <a:latin typeface="Tahoma" pitchFamily="34" charset="0"/>
              <a:cs typeface="Tahoma" pitchFamily="34" charset="0"/>
            </a:endParaRPr>
          </a:p>
        </p:txBody>
      </p:sp>
    </p:spTree>
  </p:cSld>
  <p:clrMapOvr>
    <a:masterClrMapping/>
  </p:clrMapOvr>
  <p:transition spd="med">
    <p:fade thruBlk="1"/>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143000"/>
            <a:ext cx="8839200" cy="5486401"/>
          </a:xfrm>
        </p:spPr>
        <p:txBody>
          <a:bodyPr/>
          <a:lstStyle/>
          <a:p>
            <a:pPr>
              <a:buClrTx/>
              <a:buSzPct val="100000"/>
            </a:pPr>
            <a:r>
              <a:rPr lang="en-US" sz="2600" dirty="0" smtClean="0">
                <a:latin typeface="Tahoma" pitchFamily="34" charset="0"/>
                <a:cs typeface="Tahoma" pitchFamily="34" charset="0"/>
              </a:rPr>
              <a:t>Provide initial and ongoing FCOI reports to NIH:</a:t>
            </a:r>
          </a:p>
          <a:p>
            <a:pPr lvl="1">
              <a:buClrTx/>
              <a:buSzPct val="100000"/>
              <a:buFont typeface="Arial" pitchFamily="34" charset="0"/>
              <a:buChar char="•"/>
            </a:pPr>
            <a:r>
              <a:rPr lang="en-US" sz="2400" dirty="0" smtClean="0">
                <a:latin typeface="Tahoma" pitchFamily="34" charset="0"/>
                <a:cs typeface="Tahoma" pitchFamily="34" charset="0"/>
              </a:rPr>
              <a:t>Prior to the expenditure of funds</a:t>
            </a:r>
          </a:p>
          <a:p>
            <a:pPr lvl="1">
              <a:buClrTx/>
              <a:buSzPct val="100000"/>
              <a:buFont typeface="Arial" pitchFamily="34" charset="0"/>
              <a:buChar char="•"/>
            </a:pPr>
            <a:r>
              <a:rPr lang="en-US" sz="2400" dirty="0" smtClean="0">
                <a:latin typeface="Tahoma" pitchFamily="34" charset="0"/>
                <a:cs typeface="Tahoma" pitchFamily="34" charset="0"/>
              </a:rPr>
              <a:t>During the period of award </a:t>
            </a:r>
          </a:p>
          <a:p>
            <a:pPr lvl="3">
              <a:buClrTx/>
              <a:buSzPct val="50000"/>
              <a:buFont typeface="Wingdings" pitchFamily="2" charset="2"/>
              <a:buChar char="q"/>
            </a:pPr>
            <a:r>
              <a:rPr lang="en-US" sz="2200" dirty="0" smtClean="0">
                <a:latin typeface="Tahoma" pitchFamily="34" charset="0"/>
                <a:cs typeface="Tahoma" pitchFamily="34" charset="0"/>
              </a:rPr>
              <a:t>Within 60 days of identifying a new FCOI</a:t>
            </a:r>
          </a:p>
          <a:p>
            <a:pPr lvl="1">
              <a:buClrTx/>
              <a:buSzPct val="100000"/>
              <a:buFont typeface="Arial" pitchFamily="34" charset="0"/>
              <a:buChar char="•"/>
            </a:pPr>
            <a:r>
              <a:rPr lang="en-US" sz="2400" dirty="0" smtClean="0">
                <a:latin typeface="Tahoma" pitchFamily="34" charset="0"/>
                <a:cs typeface="Tahoma" pitchFamily="34" charset="0"/>
              </a:rPr>
              <a:t>Annually</a:t>
            </a:r>
          </a:p>
          <a:p>
            <a:pPr lvl="3">
              <a:buClrTx/>
              <a:buSzPct val="50000"/>
              <a:buFont typeface="Wingdings" pitchFamily="2" charset="2"/>
              <a:buChar char="q"/>
            </a:pPr>
            <a:r>
              <a:rPr lang="en-US" sz="2200" dirty="0" smtClean="0">
                <a:latin typeface="Tahoma" pitchFamily="34" charset="0"/>
                <a:cs typeface="Tahoma" pitchFamily="34" charset="0"/>
              </a:rPr>
              <a:t>Report on the status of FCOI and any changes in management plan </a:t>
            </a:r>
          </a:p>
          <a:p>
            <a:pPr lvl="3">
              <a:buClrTx/>
              <a:buSzPct val="50000"/>
              <a:buFont typeface="Wingdings" pitchFamily="2" charset="2"/>
              <a:buChar char="q"/>
            </a:pPr>
            <a:r>
              <a:rPr lang="en-US" sz="2200" dirty="0" smtClean="0">
                <a:latin typeface="Tahoma" pitchFamily="34" charset="0"/>
                <a:cs typeface="Tahoma" pitchFamily="34" charset="0"/>
              </a:rPr>
              <a:t>Due at same time as when grantee submits annual progress report, including multi-year progress report, or at time of extension</a:t>
            </a:r>
          </a:p>
          <a:p>
            <a:pPr>
              <a:buClrTx/>
              <a:buSzPct val="100000"/>
            </a:pPr>
            <a:endParaRPr lang="en-US" sz="800" dirty="0" smtClean="0">
              <a:latin typeface="Tahoma" pitchFamily="34" charset="0"/>
              <a:cs typeface="Tahoma" pitchFamily="34" charset="0"/>
            </a:endParaRPr>
          </a:p>
          <a:p>
            <a:pPr>
              <a:buClrTx/>
              <a:buSzPct val="100000"/>
            </a:pPr>
            <a:r>
              <a:rPr lang="en-US" sz="2600" dirty="0" smtClean="0">
                <a:latin typeface="Tahoma" pitchFamily="34" charset="0"/>
                <a:cs typeface="Tahoma" pitchFamily="34" charset="0"/>
              </a:rPr>
              <a:t>All FCOI reports are submitted to NIH through the eRA Commons FCOI Module.</a:t>
            </a:r>
            <a:endParaRPr lang="en-US" sz="2600" dirty="0">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pPr>
              <a:defRPr/>
            </a:pPr>
            <a:fld id="{9120737A-9472-472E-827E-5F31580816B4}" type="slidenum">
              <a:rPr lang="en-US" smtClean="0"/>
              <a:pPr>
                <a:defRPr/>
              </a:pPr>
              <a:t>41</a:t>
            </a:fld>
            <a:endParaRPr lang="en-US"/>
          </a:p>
        </p:txBody>
      </p:sp>
      <p:sp>
        <p:nvSpPr>
          <p:cNvPr id="2" name="Title 1"/>
          <p:cNvSpPr>
            <a:spLocks noGrp="1"/>
          </p:cNvSpPr>
          <p:nvPr>
            <p:ph type="title"/>
          </p:nvPr>
        </p:nvSpPr>
        <p:spPr>
          <a:xfrm>
            <a:off x="457200" y="76201"/>
            <a:ext cx="8229600" cy="1142999"/>
          </a:xfrm>
        </p:spPr>
        <p:txBody>
          <a:bodyPr>
            <a:normAutofit fontScale="90000"/>
          </a:bodyPr>
          <a:lstStyle/>
          <a:p>
            <a:pPr algn="ctr"/>
            <a:r>
              <a:rPr lang="en-US" sz="4400" dirty="0" smtClean="0">
                <a:latin typeface="Tahoma" pitchFamily="34" charset="0"/>
                <a:cs typeface="Tahoma" pitchFamily="34" charset="0"/>
              </a:rPr>
              <a:t>Institutional Responsibilities:</a:t>
            </a:r>
            <a:r>
              <a:rPr lang="en-US" dirty="0" smtClean="0">
                <a:latin typeface="Tahoma" pitchFamily="34" charset="0"/>
                <a:cs typeface="Tahoma" pitchFamily="34" charset="0"/>
              </a:rPr>
              <a:t/>
            </a:r>
            <a:br>
              <a:rPr lang="en-US" dirty="0" smtClean="0">
                <a:latin typeface="Tahoma" pitchFamily="34" charset="0"/>
                <a:cs typeface="Tahoma" pitchFamily="34" charset="0"/>
              </a:rPr>
            </a:br>
            <a:r>
              <a:rPr lang="en-US" sz="4000" dirty="0" smtClean="0">
                <a:solidFill>
                  <a:schemeClr val="accent3">
                    <a:lumMod val="75000"/>
                  </a:schemeClr>
                </a:solidFill>
                <a:latin typeface="Tahoma" pitchFamily="34" charset="0"/>
                <a:cs typeface="Tahoma" pitchFamily="34" charset="0"/>
              </a:rPr>
              <a:t>FCOI Reporting </a:t>
            </a:r>
            <a:endParaRPr lang="en-US" dirty="0">
              <a:solidFill>
                <a:schemeClr val="accent3">
                  <a:lumMod val="75000"/>
                </a:schemeClr>
              </a:solidFill>
            </a:endParaRPr>
          </a:p>
        </p:txBody>
      </p:sp>
    </p:spTree>
  </p:cSld>
  <p:clrMapOvr>
    <a:masterClrMapping/>
  </p:clrMapOvr>
  <p:transition spd="med">
    <p:fade thruBlk="1"/>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03" name="Rectangle 3"/>
          <p:cNvSpPr>
            <a:spLocks noGrp="1" noChangeArrowheads="1"/>
          </p:cNvSpPr>
          <p:nvPr>
            <p:ph idx="1"/>
          </p:nvPr>
        </p:nvSpPr>
        <p:spPr>
          <a:xfrm>
            <a:off x="152400" y="990600"/>
            <a:ext cx="8991600" cy="5410200"/>
          </a:xfrm>
        </p:spPr>
        <p:txBody>
          <a:bodyPr>
            <a:noAutofit/>
          </a:bodyPr>
          <a:lstStyle/>
          <a:p>
            <a:pPr eaLnBrk="1" hangingPunct="1">
              <a:lnSpc>
                <a:spcPct val="90000"/>
              </a:lnSpc>
              <a:buClr>
                <a:schemeClr val="tx1"/>
              </a:buClr>
              <a:buSzPct val="90000"/>
              <a:buNone/>
              <a:defRPr/>
            </a:pPr>
            <a:endParaRPr lang="en-US" sz="2400" dirty="0" smtClean="0">
              <a:solidFill>
                <a:schemeClr val="tx1"/>
              </a:solidFill>
              <a:effectLst/>
              <a:latin typeface="Tahoma" pitchFamily="34" charset="0"/>
              <a:cs typeface="Tahoma" pitchFamily="34" charset="0"/>
            </a:endParaRPr>
          </a:p>
          <a:p>
            <a:pPr lvl="1" eaLnBrk="1" hangingPunct="1">
              <a:lnSpc>
                <a:spcPct val="90000"/>
              </a:lnSpc>
              <a:buClr>
                <a:schemeClr val="tx1"/>
              </a:buClr>
              <a:buSzPct val="90000"/>
              <a:buFont typeface="Wingdings" pitchFamily="2" charset="2"/>
              <a:buChar char="§"/>
              <a:defRPr/>
            </a:pPr>
            <a:r>
              <a:rPr lang="en-US" sz="2200" dirty="0" smtClean="0">
                <a:solidFill>
                  <a:schemeClr val="tx1"/>
                </a:solidFill>
                <a:effectLst/>
                <a:latin typeface="Tahoma" pitchFamily="34" charset="0"/>
                <a:cs typeface="Tahoma" pitchFamily="34" charset="0"/>
              </a:rPr>
              <a:t>Grant number;</a:t>
            </a:r>
          </a:p>
          <a:p>
            <a:pPr lvl="1" eaLnBrk="1" hangingPunct="1">
              <a:lnSpc>
                <a:spcPct val="90000"/>
              </a:lnSpc>
              <a:buClr>
                <a:schemeClr val="tx1"/>
              </a:buClr>
              <a:buSzPct val="90000"/>
              <a:buFont typeface="Wingdings" pitchFamily="2" charset="2"/>
              <a:buChar char="§"/>
              <a:defRPr/>
            </a:pPr>
            <a:r>
              <a:rPr lang="en-US" sz="2200" dirty="0" smtClean="0">
                <a:solidFill>
                  <a:schemeClr val="tx1"/>
                </a:solidFill>
                <a:effectLst/>
                <a:latin typeface="Tahoma" pitchFamily="34" charset="0"/>
                <a:cs typeface="Tahoma" pitchFamily="34" charset="0"/>
              </a:rPr>
              <a:t>PD/PI or contact PD/PI;</a:t>
            </a:r>
          </a:p>
          <a:p>
            <a:pPr lvl="1" eaLnBrk="1" hangingPunct="1">
              <a:lnSpc>
                <a:spcPct val="90000"/>
              </a:lnSpc>
              <a:buClr>
                <a:schemeClr val="tx1"/>
              </a:buClr>
              <a:buSzPct val="90000"/>
              <a:buFont typeface="Wingdings" pitchFamily="2" charset="2"/>
              <a:buChar char="§"/>
              <a:defRPr/>
            </a:pPr>
            <a:r>
              <a:rPr lang="en-US" sz="2200" dirty="0" smtClean="0">
                <a:solidFill>
                  <a:schemeClr val="tx1"/>
                </a:solidFill>
                <a:effectLst/>
                <a:latin typeface="Tahoma" pitchFamily="34" charset="0"/>
                <a:cs typeface="Tahoma" pitchFamily="34" charset="0"/>
              </a:rPr>
              <a:t>Name of Investigator with the FCOI; </a:t>
            </a:r>
          </a:p>
          <a:p>
            <a:pPr lvl="1">
              <a:lnSpc>
                <a:spcPct val="90000"/>
              </a:lnSpc>
              <a:buClr>
                <a:schemeClr val="tx1"/>
              </a:buClr>
              <a:buSzPct val="90000"/>
              <a:buFont typeface="Wingdings" pitchFamily="2" charset="2"/>
              <a:buChar char="§"/>
              <a:defRPr/>
            </a:pPr>
            <a:r>
              <a:rPr lang="en-US" sz="2200" dirty="0" smtClean="0">
                <a:solidFill>
                  <a:schemeClr val="tx1"/>
                </a:solidFill>
                <a:effectLst/>
                <a:latin typeface="Tahoma" pitchFamily="34" charset="0"/>
                <a:cs typeface="Tahoma" pitchFamily="34" charset="0"/>
              </a:rPr>
              <a:t>Name of the entity with which the Investigator has an FCOI;</a:t>
            </a:r>
          </a:p>
          <a:p>
            <a:pPr lvl="1">
              <a:lnSpc>
                <a:spcPct val="90000"/>
              </a:lnSpc>
              <a:buClr>
                <a:schemeClr val="tx1"/>
              </a:buClr>
              <a:buSzPct val="90000"/>
              <a:buFont typeface="Wingdings" pitchFamily="2" charset="2"/>
              <a:buChar char="§"/>
              <a:defRPr/>
            </a:pPr>
            <a:r>
              <a:rPr lang="en-US" sz="2200" dirty="0" smtClean="0">
                <a:solidFill>
                  <a:schemeClr val="tx1"/>
                </a:solidFill>
                <a:effectLst/>
                <a:latin typeface="Tahoma" pitchFamily="34" charset="0"/>
                <a:cs typeface="Tahoma" pitchFamily="34" charset="0"/>
              </a:rPr>
              <a:t>Nature of FCOI (e.g., equity, consulting fees, travel reimbursement, honoraria);</a:t>
            </a:r>
          </a:p>
          <a:p>
            <a:pPr lvl="1">
              <a:lnSpc>
                <a:spcPct val="90000"/>
              </a:lnSpc>
              <a:buClr>
                <a:schemeClr val="tx1"/>
              </a:buClr>
              <a:buSzPct val="90000"/>
              <a:buFont typeface="Wingdings" pitchFamily="2" charset="2"/>
              <a:buChar char="§"/>
              <a:defRPr/>
            </a:pPr>
            <a:r>
              <a:rPr lang="en-US" sz="2200" dirty="0" smtClean="0">
                <a:solidFill>
                  <a:schemeClr val="tx1"/>
                </a:solidFill>
                <a:effectLst/>
                <a:latin typeface="Tahoma" pitchFamily="34" charset="0"/>
                <a:cs typeface="Tahoma" pitchFamily="34" charset="0"/>
              </a:rPr>
              <a:t>Value of the financial interest $0-4,999; $5K-9,999; $10K-19,999; amts between $20K-100K by increments of $20K; amts above $100K by increments of $50K or a statement that a value cannot be readily determined;</a:t>
            </a:r>
          </a:p>
          <a:p>
            <a:pPr lvl="1">
              <a:lnSpc>
                <a:spcPct val="90000"/>
              </a:lnSpc>
              <a:buClr>
                <a:schemeClr val="tx1"/>
              </a:buClr>
              <a:buSzPct val="90000"/>
              <a:buFont typeface="Wingdings" pitchFamily="2" charset="2"/>
              <a:buChar char="§"/>
              <a:defRPr/>
            </a:pPr>
            <a:r>
              <a:rPr lang="en-US" sz="2200" dirty="0" smtClean="0">
                <a:solidFill>
                  <a:schemeClr val="tx1"/>
                </a:solidFill>
                <a:effectLst/>
                <a:latin typeface="Tahoma" pitchFamily="34" charset="0"/>
                <a:cs typeface="Tahoma" pitchFamily="34" charset="0"/>
              </a:rPr>
              <a:t>A description how the financial interest relates to NIH-funded research and the basis for the Institution’s determination that the financial interest conflicts with such research; and</a:t>
            </a:r>
          </a:p>
          <a:p>
            <a:pPr lvl="1">
              <a:lnSpc>
                <a:spcPct val="90000"/>
              </a:lnSpc>
              <a:buClr>
                <a:schemeClr val="tx1"/>
              </a:buClr>
              <a:buSzPct val="90000"/>
              <a:buFont typeface="Wingdings" pitchFamily="2" charset="2"/>
              <a:buChar char="§"/>
              <a:defRPr/>
            </a:pPr>
            <a:r>
              <a:rPr lang="en-US" sz="2200" dirty="0" smtClean="0">
                <a:solidFill>
                  <a:schemeClr val="tx1"/>
                </a:solidFill>
                <a:effectLst/>
                <a:latin typeface="Tahoma" pitchFamily="34" charset="0"/>
                <a:cs typeface="Tahoma" pitchFamily="34" charset="0"/>
              </a:rPr>
              <a:t>Key elements of the Institution’s management plan.  </a:t>
            </a:r>
          </a:p>
          <a:p>
            <a:pPr lvl="1" eaLnBrk="1" hangingPunct="1">
              <a:lnSpc>
                <a:spcPct val="90000"/>
              </a:lnSpc>
              <a:buFontTx/>
              <a:buNone/>
              <a:defRPr/>
            </a:pPr>
            <a:endParaRPr lang="en-US" sz="1800" dirty="0" smtClean="0">
              <a:effectLst/>
              <a:latin typeface="Tahoma" pitchFamily="34" charset="0"/>
              <a:cs typeface="Tahoma" pitchFamily="34" charset="0"/>
            </a:endParaRPr>
          </a:p>
        </p:txBody>
      </p:sp>
      <p:sp>
        <p:nvSpPr>
          <p:cNvPr id="4" name="Slide Number Placeholder 5"/>
          <p:cNvSpPr>
            <a:spLocks noGrp="1"/>
          </p:cNvSpPr>
          <p:nvPr>
            <p:ph type="sldNum" sz="quarter" idx="12"/>
          </p:nvPr>
        </p:nvSpPr>
        <p:spPr>
          <a:xfrm>
            <a:off x="8458200" y="6407944"/>
            <a:ext cx="554832" cy="365125"/>
          </a:xfrm>
        </p:spPr>
        <p:txBody>
          <a:bodyPr/>
          <a:lstStyle/>
          <a:p>
            <a:pPr>
              <a:defRPr/>
            </a:pPr>
            <a:r>
              <a:rPr lang="en-US" dirty="0" smtClean="0"/>
              <a:t>.</a:t>
            </a:r>
            <a:fld id="{5B1FC93A-1BBF-4B89-802E-F727DA807DDB}" type="slidenum">
              <a:rPr lang="en-US" smtClean="0"/>
              <a:pPr>
                <a:defRPr/>
              </a:pPr>
              <a:t>42</a:t>
            </a:fld>
            <a:endParaRPr lang="en-US" dirty="0"/>
          </a:p>
        </p:txBody>
      </p:sp>
      <p:sp>
        <p:nvSpPr>
          <p:cNvPr id="614402" name="Rectangle 2"/>
          <p:cNvSpPr>
            <a:spLocks noGrp="1" noChangeArrowheads="1"/>
          </p:cNvSpPr>
          <p:nvPr>
            <p:ph type="title"/>
          </p:nvPr>
        </p:nvSpPr>
        <p:spPr>
          <a:xfrm>
            <a:off x="381000" y="76200"/>
            <a:ext cx="8763000" cy="1219200"/>
          </a:xfrm>
        </p:spPr>
        <p:txBody>
          <a:bodyPr>
            <a:noAutofit/>
          </a:bodyPr>
          <a:lstStyle/>
          <a:p>
            <a:pPr algn="ctr" eaLnBrk="1" hangingPunct="1">
              <a:defRPr/>
            </a:pPr>
            <a:r>
              <a:rPr lang="en-US" dirty="0" smtClean="0">
                <a:latin typeface="Tahoma" pitchFamily="34" charset="0"/>
                <a:cs typeface="Tahoma" pitchFamily="34" charset="0"/>
              </a:rPr>
              <a:t>Institutional Responsibilities:</a:t>
            </a:r>
            <a:br>
              <a:rPr lang="en-US" dirty="0" smtClean="0">
                <a:latin typeface="Tahoma" pitchFamily="34" charset="0"/>
                <a:cs typeface="Tahoma" pitchFamily="34" charset="0"/>
              </a:rPr>
            </a:br>
            <a:r>
              <a:rPr lang="en-US" sz="3600" dirty="0" smtClean="0">
                <a:solidFill>
                  <a:schemeClr val="accent3">
                    <a:lumMod val="75000"/>
                  </a:schemeClr>
                </a:solidFill>
                <a:latin typeface="Tahoma" pitchFamily="34" charset="0"/>
                <a:cs typeface="Tahoma" pitchFamily="34" charset="0"/>
              </a:rPr>
              <a:t>Elements of an FCOI Report</a:t>
            </a:r>
            <a:endParaRPr lang="en-US" dirty="0" smtClean="0">
              <a:solidFill>
                <a:schemeClr val="accent3">
                  <a:lumMod val="75000"/>
                </a:schemeClr>
              </a:solidFill>
              <a:latin typeface="Tahoma" pitchFamily="34" charset="0"/>
              <a:cs typeface="Tahoma" pitchFamily="34" charset="0"/>
            </a:endParaRPr>
          </a:p>
        </p:txBody>
      </p:sp>
    </p:spTree>
  </p:cSld>
  <p:clrMapOvr>
    <a:masterClrMapping/>
  </p:clrMapOvr>
  <p:transition spd="med">
    <p:fade thruBlk="1"/>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36675"/>
            <a:ext cx="8229600" cy="4987925"/>
          </a:xfrm>
        </p:spPr>
        <p:txBody>
          <a:bodyPr/>
          <a:lstStyle/>
          <a:p>
            <a:pPr>
              <a:buClrTx/>
              <a:buSzPct val="100000"/>
            </a:pPr>
            <a:r>
              <a:rPr lang="en-US" sz="2800" dirty="0" smtClean="0">
                <a:latin typeface="Tahoma" pitchFamily="34" charset="0"/>
                <a:cs typeface="Tahoma" pitchFamily="34" charset="0"/>
              </a:rPr>
              <a:t>Key Elements of a Management Plan include:</a:t>
            </a:r>
          </a:p>
          <a:p>
            <a:pPr lvl="2">
              <a:buClrTx/>
              <a:buFont typeface="Arial" pitchFamily="34" charset="0"/>
              <a:buChar char="•"/>
            </a:pPr>
            <a:r>
              <a:rPr lang="en-US" sz="2400" dirty="0" smtClean="0">
                <a:latin typeface="Tahoma" pitchFamily="34" charset="0"/>
                <a:cs typeface="Tahoma" pitchFamily="34" charset="0"/>
              </a:rPr>
              <a:t>Role and principal duties of the conflicted Investigator in the research project;</a:t>
            </a:r>
          </a:p>
          <a:p>
            <a:pPr lvl="2">
              <a:buClrTx/>
              <a:buFont typeface="Arial" pitchFamily="34" charset="0"/>
              <a:buChar char="•"/>
            </a:pPr>
            <a:r>
              <a:rPr lang="en-US" sz="2400" dirty="0" smtClean="0">
                <a:latin typeface="Tahoma" pitchFamily="34" charset="0"/>
                <a:cs typeface="Tahoma" pitchFamily="34" charset="0"/>
              </a:rPr>
              <a:t>Conditions of the management plan;</a:t>
            </a:r>
          </a:p>
          <a:p>
            <a:pPr lvl="2">
              <a:buClrTx/>
              <a:buFont typeface="Arial" pitchFamily="34" charset="0"/>
              <a:buChar char="•"/>
            </a:pPr>
            <a:r>
              <a:rPr lang="en-US" sz="2400" dirty="0" smtClean="0">
                <a:latin typeface="Tahoma" pitchFamily="34" charset="0"/>
                <a:cs typeface="Tahoma" pitchFamily="34" charset="0"/>
              </a:rPr>
              <a:t>How the management plan is designed to safeguard objectivity in the research project;</a:t>
            </a:r>
          </a:p>
          <a:p>
            <a:pPr lvl="2">
              <a:buClrTx/>
              <a:buFont typeface="Arial" pitchFamily="34" charset="0"/>
              <a:buChar char="•"/>
            </a:pPr>
            <a:r>
              <a:rPr lang="en-US" sz="2400" dirty="0" smtClean="0">
                <a:latin typeface="Tahoma" pitchFamily="34" charset="0"/>
                <a:cs typeface="Tahoma" pitchFamily="34" charset="0"/>
              </a:rPr>
              <a:t>Confirmation of the Investigator’s agreement to the management plan; </a:t>
            </a:r>
          </a:p>
          <a:p>
            <a:pPr lvl="2">
              <a:buClrTx/>
              <a:buFont typeface="Arial" pitchFamily="34" charset="0"/>
              <a:buChar char="•"/>
            </a:pPr>
            <a:r>
              <a:rPr lang="en-US" sz="2400" dirty="0" smtClean="0">
                <a:latin typeface="Tahoma" pitchFamily="34" charset="0"/>
                <a:cs typeface="Tahoma" pitchFamily="34" charset="0"/>
              </a:rPr>
              <a:t>How the management plan will be monitored to ensure Investigator compliance; and</a:t>
            </a:r>
          </a:p>
          <a:p>
            <a:pPr lvl="2">
              <a:buClrTx/>
              <a:buFont typeface="Arial" pitchFamily="34" charset="0"/>
              <a:buChar char="•"/>
            </a:pPr>
            <a:r>
              <a:rPr lang="en-US" sz="2400" dirty="0" smtClean="0">
                <a:latin typeface="Tahoma" pitchFamily="34" charset="0"/>
                <a:cs typeface="Tahoma" pitchFamily="34" charset="0"/>
              </a:rPr>
              <a:t>Other information as needed.</a:t>
            </a:r>
            <a:endParaRPr lang="en-US" sz="2400" dirty="0">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pPr>
              <a:defRPr/>
            </a:pPr>
            <a:fld id="{9120737A-9472-472E-827E-5F31580816B4}" type="slidenum">
              <a:rPr lang="en-US" smtClean="0"/>
              <a:pPr>
                <a:defRPr/>
              </a:pPr>
              <a:t>43</a:t>
            </a:fld>
            <a:endParaRPr lang="en-US"/>
          </a:p>
        </p:txBody>
      </p:sp>
      <p:sp>
        <p:nvSpPr>
          <p:cNvPr id="2" name="Title 1"/>
          <p:cNvSpPr>
            <a:spLocks noGrp="1"/>
          </p:cNvSpPr>
          <p:nvPr>
            <p:ph type="title"/>
          </p:nvPr>
        </p:nvSpPr>
        <p:spPr>
          <a:xfrm>
            <a:off x="457200" y="1"/>
            <a:ext cx="8229600" cy="1219200"/>
          </a:xfrm>
        </p:spPr>
        <p:txBody>
          <a:bodyPr/>
          <a:lstStyle/>
          <a:p>
            <a:pPr algn="ctr"/>
            <a:r>
              <a:rPr lang="en-US" dirty="0" smtClean="0">
                <a:latin typeface="Tahoma" pitchFamily="34" charset="0"/>
                <a:cs typeface="Tahoma" pitchFamily="34" charset="0"/>
              </a:rPr>
              <a:t>FCOI Reporting</a:t>
            </a:r>
            <a:endParaRPr lang="en-US" dirty="0">
              <a:latin typeface="Tahoma" pitchFamily="34" charset="0"/>
              <a:cs typeface="Tahoma" pitchFamily="34" charset="0"/>
            </a:endParaRPr>
          </a:p>
        </p:txBody>
      </p:sp>
    </p:spTree>
  </p:cSld>
  <p:clrMapOvr>
    <a:masterClrMapping/>
  </p:clrMapOvr>
  <p:transition spd="med">
    <p:fade thruBlk="1"/>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0" y="1447800"/>
          <a:ext cx="9144000" cy="5201952"/>
        </p:xfrm>
        <a:graphic>
          <a:graphicData uri="http://schemas.openxmlformats.org/drawingml/2006/table">
            <a:tbl>
              <a:tblPr firstRow="1" bandRow="1">
                <a:tableStyleId>{5C22544A-7EE6-4342-B048-85BDC9FD1C3A}</a:tableStyleId>
              </a:tblPr>
              <a:tblGrid>
                <a:gridCol w="4572000"/>
                <a:gridCol w="4572000"/>
              </a:tblGrid>
              <a:tr h="708455">
                <a:tc>
                  <a:txBody>
                    <a:bodyPr/>
                    <a:lstStyle/>
                    <a:p>
                      <a:r>
                        <a:rPr lang="en-US" sz="2000" b="1" dirty="0" smtClean="0">
                          <a:solidFill>
                            <a:schemeClr val="bg1"/>
                          </a:solidFill>
                          <a:latin typeface="Tahoma" pitchFamily="34" charset="0"/>
                          <a:cs typeface="Tahoma" pitchFamily="34" charset="0"/>
                        </a:rPr>
                        <a:t>Investigator</a:t>
                      </a:r>
                      <a:r>
                        <a:rPr lang="en-US" sz="2000" b="1" baseline="0" dirty="0" smtClean="0">
                          <a:solidFill>
                            <a:schemeClr val="bg1"/>
                          </a:solidFill>
                          <a:latin typeface="Tahoma" pitchFamily="34" charset="0"/>
                          <a:cs typeface="Tahoma" pitchFamily="34" charset="0"/>
                        </a:rPr>
                        <a:t> Discloses known SFI(s) to the Institution</a:t>
                      </a:r>
                      <a:endParaRPr lang="en-US" sz="2000" b="1" dirty="0">
                        <a:solidFill>
                          <a:schemeClr val="bg1"/>
                        </a:solidFill>
                        <a:latin typeface="Tahoma" pitchFamily="34" charset="0"/>
                        <a:cs typeface="Tahoma" pitchFamily="34" charset="0"/>
                      </a:endParaRPr>
                    </a:p>
                  </a:txBody>
                  <a:tcPr/>
                </a:tc>
                <a:tc>
                  <a:txBody>
                    <a:bodyPr/>
                    <a:lstStyle/>
                    <a:p>
                      <a:r>
                        <a:rPr lang="en-US" dirty="0" smtClean="0">
                          <a:solidFill>
                            <a:schemeClr val="bg1"/>
                          </a:solidFill>
                        </a:rPr>
                        <a:t>I</a:t>
                      </a:r>
                      <a:r>
                        <a:rPr lang="en-US" sz="2000" dirty="0" smtClean="0">
                          <a:solidFill>
                            <a:schemeClr val="bg1"/>
                          </a:solidFill>
                          <a:latin typeface="Tahoma" pitchFamily="34" charset="0"/>
                          <a:cs typeface="Tahoma" pitchFamily="34" charset="0"/>
                        </a:rPr>
                        <a:t>nstitution Reports identified FCOI(s) to the NIH  </a:t>
                      </a:r>
                    </a:p>
                    <a:p>
                      <a:r>
                        <a:rPr lang="en-US" b="0" dirty="0" smtClean="0">
                          <a:solidFill>
                            <a:schemeClr val="bg1"/>
                          </a:solidFill>
                        </a:rPr>
                        <a:t>(D</a:t>
                      </a:r>
                      <a:r>
                        <a:rPr lang="en-US" sz="1800" b="0" dirty="0" smtClean="0">
                          <a:solidFill>
                            <a:schemeClr val="bg1"/>
                          </a:solidFill>
                          <a:latin typeface="Tahoma" pitchFamily="34" charset="0"/>
                          <a:cs typeface="Tahoma" pitchFamily="34" charset="0"/>
                        </a:rPr>
                        <a:t>esignated official(s)  review the disclosures to make determinations of FCOIs and report any FCOIs to NIH. )</a:t>
                      </a:r>
                      <a:endParaRPr lang="en-US" b="0" dirty="0">
                        <a:solidFill>
                          <a:schemeClr val="bg1"/>
                        </a:solidFill>
                      </a:endParaRPr>
                    </a:p>
                  </a:txBody>
                  <a:tcPr/>
                </a:tc>
              </a:tr>
              <a:tr h="8991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smtClean="0">
                          <a:latin typeface="Tahoma" pitchFamily="34" charset="0"/>
                          <a:cs typeface="Tahoma" pitchFamily="34" charset="0"/>
                        </a:rPr>
                        <a:t>At time of Application</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smtClean="0">
                          <a:latin typeface="Tahoma" pitchFamily="34" charset="0"/>
                          <a:cs typeface="Tahoma" pitchFamily="34" charset="0"/>
                        </a:rPr>
                        <a:t>Prior to the Expenditure of Funds</a:t>
                      </a:r>
                      <a:endParaRPr lang="en-US" sz="1800" dirty="0" smtClean="0">
                        <a:latin typeface="Tahoma" pitchFamily="34" charset="0"/>
                        <a:cs typeface="Tahoma"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tr>
              <a:tr h="10120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smtClean="0">
                          <a:latin typeface="Tahoma" pitchFamily="34" charset="0"/>
                          <a:cs typeface="Tahoma" pitchFamily="34" charset="0"/>
                        </a:rPr>
                        <a:t>Within 30 days of acquiring or discovering SFI</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smtClean="0">
                          <a:latin typeface="Tahoma" pitchFamily="34" charset="0"/>
                          <a:cs typeface="Tahoma" pitchFamily="34" charset="0"/>
                        </a:rPr>
                        <a:t>Within 60 days of identification  </a:t>
                      </a:r>
                      <a:endParaRPr lang="en-US" sz="1800" dirty="0" smtClean="0">
                        <a:latin typeface="Tahoma" pitchFamily="34" charset="0"/>
                        <a:cs typeface="Tahoma" pitchFamily="34" charset="0"/>
                      </a:endParaRPr>
                    </a:p>
                    <a:p>
                      <a:endParaRPr lang="en-US" dirty="0"/>
                    </a:p>
                  </a:txBody>
                  <a:tcPr/>
                </a:tc>
              </a:tr>
              <a:tr h="1766712">
                <a:tc>
                  <a:txBody>
                    <a:bodyPr/>
                    <a:lstStyle/>
                    <a:p>
                      <a:r>
                        <a:rPr lang="en-US" b="1" dirty="0" smtClean="0">
                          <a:latin typeface="Tahoma" pitchFamily="34" charset="0"/>
                          <a:cs typeface="Tahoma" pitchFamily="34" charset="0"/>
                        </a:rPr>
                        <a:t>Annually at the time period prescribed by the Institution during the award period</a:t>
                      </a:r>
                      <a:endParaRPr lang="en-US" b="1" dirty="0">
                        <a:latin typeface="Tahoma" pitchFamily="34" charset="0"/>
                        <a:cs typeface="Tahoma" pitchFamily="34" charset="0"/>
                      </a:endParaRPr>
                    </a:p>
                  </a:txBody>
                  <a:tcPr/>
                </a:tc>
                <a:tc>
                  <a:txBody>
                    <a:bodyPr/>
                    <a:lstStyle/>
                    <a:p>
                      <a:r>
                        <a:rPr lang="en-US" b="1" dirty="0" smtClean="0">
                          <a:latin typeface="Tahoma" pitchFamily="34" charset="0"/>
                          <a:cs typeface="Tahoma" pitchFamily="34" charset="0"/>
                        </a:rPr>
                        <a:t>Annually:  At the same time as when the grantee submits the annual progress report or the extension of project. Annual FCOI report is submitted through </a:t>
                      </a:r>
                      <a:r>
                        <a:rPr lang="en-US" b="1" dirty="0" err="1" smtClean="0">
                          <a:latin typeface="Tahoma" pitchFamily="34" charset="0"/>
                          <a:cs typeface="Tahoma" pitchFamily="34" charset="0"/>
                        </a:rPr>
                        <a:t>eRA</a:t>
                      </a:r>
                      <a:r>
                        <a:rPr lang="en-US" b="1" baseline="0" dirty="0" smtClean="0">
                          <a:latin typeface="Tahoma" pitchFamily="34" charset="0"/>
                          <a:cs typeface="Tahoma" pitchFamily="34" charset="0"/>
                        </a:rPr>
                        <a:t> Commons </a:t>
                      </a:r>
                      <a:r>
                        <a:rPr lang="en-US" b="1" dirty="0" smtClean="0">
                          <a:latin typeface="Tahoma" pitchFamily="34" charset="0"/>
                          <a:cs typeface="Tahoma" pitchFamily="34" charset="0"/>
                        </a:rPr>
                        <a:t>FCOI Module.</a:t>
                      </a:r>
                      <a:endParaRPr lang="en-US" b="1" dirty="0">
                        <a:latin typeface="Tahoma" pitchFamily="34" charset="0"/>
                        <a:cs typeface="Tahoma" pitchFamily="34" charset="0"/>
                      </a:endParaRPr>
                    </a:p>
                  </a:txBody>
                  <a:tcPr/>
                </a:tc>
              </a:tr>
            </a:tbl>
          </a:graphicData>
        </a:graphic>
      </p:graphicFrame>
      <p:sp>
        <p:nvSpPr>
          <p:cNvPr id="4" name="Slide Number Placeholder 3"/>
          <p:cNvSpPr>
            <a:spLocks noGrp="1"/>
          </p:cNvSpPr>
          <p:nvPr>
            <p:ph type="sldNum" sz="quarter" idx="12"/>
          </p:nvPr>
        </p:nvSpPr>
        <p:spPr/>
        <p:txBody>
          <a:bodyPr/>
          <a:lstStyle/>
          <a:p>
            <a:pPr>
              <a:defRPr/>
            </a:pPr>
            <a:fld id="{9120737A-9472-472E-827E-5F31580816B4}" type="slidenum">
              <a:rPr lang="en-US" smtClean="0"/>
              <a:pPr>
                <a:defRPr/>
              </a:pPr>
              <a:t>44</a:t>
            </a:fld>
            <a:endParaRPr lang="en-US"/>
          </a:p>
        </p:txBody>
      </p:sp>
      <p:sp>
        <p:nvSpPr>
          <p:cNvPr id="2" name="Title 1"/>
          <p:cNvSpPr>
            <a:spLocks noGrp="1"/>
          </p:cNvSpPr>
          <p:nvPr>
            <p:ph type="title"/>
          </p:nvPr>
        </p:nvSpPr>
        <p:spPr>
          <a:xfrm>
            <a:off x="0" y="0"/>
            <a:ext cx="9144000" cy="1371600"/>
          </a:xfrm>
        </p:spPr>
        <p:txBody>
          <a:bodyPr>
            <a:normAutofit fontScale="90000"/>
          </a:bodyPr>
          <a:lstStyle/>
          <a:p>
            <a:pPr algn="ctr"/>
            <a:r>
              <a:rPr lang="en-US" sz="3600" dirty="0" smtClean="0">
                <a:latin typeface="Tahoma" pitchFamily="34" charset="0"/>
                <a:cs typeface="Tahoma" pitchFamily="34" charset="0"/>
              </a:rPr>
              <a:t>Investigator SFI Disclosure and Institutional FCOI Reporting Requirements</a:t>
            </a:r>
            <a:r>
              <a:rPr lang="en-US" dirty="0" smtClean="0">
                <a:latin typeface="Tahoma" pitchFamily="34" charset="0"/>
                <a:cs typeface="Tahoma" pitchFamily="34" charset="0"/>
              </a:rPr>
              <a:t> </a:t>
            </a:r>
            <a:endParaRPr lang="en-US" dirty="0">
              <a:latin typeface="Tahoma" pitchFamily="34" charset="0"/>
              <a:cs typeface="Tahoma" pitchFamily="34" charset="0"/>
            </a:endParaRPr>
          </a:p>
        </p:txBody>
      </p:sp>
    </p:spTree>
  </p:cSld>
  <p:clrMapOvr>
    <a:masterClrMapping/>
  </p:clrMapOvr>
  <p:transition spd="med">
    <p:fade thruBlk="1"/>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371600"/>
            <a:ext cx="8305800" cy="5257800"/>
          </a:xfrm>
        </p:spPr>
        <p:txBody>
          <a:bodyPr>
            <a:normAutofit/>
          </a:bodyPr>
          <a:lstStyle/>
          <a:p>
            <a:pPr>
              <a:buClr>
                <a:schemeClr val="tx1"/>
              </a:buClr>
              <a:buSzPct val="100000"/>
            </a:pPr>
            <a:r>
              <a:rPr lang="en-US" sz="2400" dirty="0" smtClean="0">
                <a:solidFill>
                  <a:schemeClr val="tx1"/>
                </a:solidFill>
                <a:latin typeface="Tahoma" pitchFamily="34" charset="0"/>
                <a:cs typeface="Tahoma" pitchFamily="34" charset="0"/>
              </a:rPr>
              <a:t>Incorporate as part of a written agreement terms that establish whether the FCOI policy of the awardee Institution or that of the subrecipient will apply to subrecipient Investigators and include time periods to meet SFI disclosure, if applicable, and FCOI reporting requirements.</a:t>
            </a:r>
          </a:p>
          <a:p>
            <a:pPr>
              <a:buClr>
                <a:schemeClr val="tx1"/>
              </a:buClr>
              <a:buSzPct val="100000"/>
            </a:pPr>
            <a:endParaRPr lang="en-US" sz="1000" dirty="0" smtClean="0">
              <a:solidFill>
                <a:schemeClr val="tx1"/>
              </a:solidFill>
              <a:latin typeface="Tahoma" pitchFamily="34" charset="0"/>
              <a:cs typeface="Tahoma" pitchFamily="34" charset="0"/>
            </a:endParaRPr>
          </a:p>
          <a:p>
            <a:pPr>
              <a:buClr>
                <a:schemeClr val="tx1"/>
              </a:buClr>
              <a:buSzPct val="100000"/>
            </a:pPr>
            <a:r>
              <a:rPr lang="en-US" sz="2400" dirty="0" smtClean="0">
                <a:solidFill>
                  <a:schemeClr val="tx1"/>
                </a:solidFill>
                <a:latin typeface="Tahoma" pitchFamily="34" charset="0"/>
                <a:cs typeface="Tahoma" pitchFamily="34" charset="0"/>
              </a:rPr>
              <a:t>Subrecipient Institutions who rely on their FCOI policy must report identified FCOIs to the awardee Institution in sufficient time to allow the awardee Institution to report the FCOI to the PHS/NIH Awarding Component (i.e., to NIH through the eRA Commons FCOI Module) to meet FCOI reporting obligations.</a:t>
            </a:r>
          </a:p>
          <a:p>
            <a:pPr marL="457200" indent="-457200">
              <a:buFont typeface="+mj-lt"/>
              <a:buAutoNum type="arabicPeriod"/>
            </a:pPr>
            <a:endParaRPr lang="en-US" sz="2400" dirty="0" smtClean="0"/>
          </a:p>
          <a:p>
            <a:pPr marL="457200" indent="-457200">
              <a:buFont typeface="+mj-lt"/>
              <a:buAutoNum type="arabicPeriod"/>
            </a:pPr>
            <a:endParaRPr lang="en-US" sz="2400" dirty="0" smtClean="0"/>
          </a:p>
        </p:txBody>
      </p:sp>
      <p:sp>
        <p:nvSpPr>
          <p:cNvPr id="4" name="Slide Number Placeholder 3"/>
          <p:cNvSpPr>
            <a:spLocks noGrp="1"/>
          </p:cNvSpPr>
          <p:nvPr>
            <p:ph type="sldNum" sz="quarter" idx="12"/>
          </p:nvPr>
        </p:nvSpPr>
        <p:spPr/>
        <p:txBody>
          <a:bodyPr/>
          <a:lstStyle/>
          <a:p>
            <a:pPr>
              <a:defRPr/>
            </a:pPr>
            <a:fld id="{D156A5F6-AED3-4F5B-A348-FB108D4504FE}" type="slidenum">
              <a:rPr lang="en-US" smtClean="0"/>
              <a:pPr>
                <a:defRPr/>
              </a:pPr>
              <a:t>45</a:t>
            </a:fld>
            <a:endParaRPr lang="en-US" dirty="0"/>
          </a:p>
        </p:txBody>
      </p:sp>
      <p:sp>
        <p:nvSpPr>
          <p:cNvPr id="2" name="Title 1"/>
          <p:cNvSpPr>
            <a:spLocks noGrp="1"/>
          </p:cNvSpPr>
          <p:nvPr>
            <p:ph type="title"/>
          </p:nvPr>
        </p:nvSpPr>
        <p:spPr>
          <a:xfrm>
            <a:off x="0" y="533400"/>
            <a:ext cx="9144000" cy="914400"/>
          </a:xfrm>
        </p:spPr>
        <p:txBody>
          <a:bodyPr>
            <a:normAutofit fontScale="90000"/>
          </a:bodyPr>
          <a:lstStyle/>
          <a:p>
            <a:pPr algn="ctr"/>
            <a:r>
              <a:rPr lang="en-US" sz="4400" dirty="0" smtClean="0">
                <a:latin typeface="Tahoma" pitchFamily="34" charset="0"/>
                <a:cs typeface="Tahoma" pitchFamily="34" charset="0"/>
              </a:rPr>
              <a:t>Institutional Responsibilities:</a:t>
            </a:r>
            <a:r>
              <a:rPr lang="en-US" sz="4900" dirty="0" smtClean="0">
                <a:latin typeface="Tahoma" pitchFamily="34" charset="0"/>
                <a:cs typeface="Tahoma" pitchFamily="34" charset="0"/>
              </a:rPr>
              <a:t/>
            </a:r>
            <a:br>
              <a:rPr lang="en-US" sz="4900" dirty="0" smtClean="0">
                <a:latin typeface="Tahoma" pitchFamily="34" charset="0"/>
                <a:cs typeface="Tahoma" pitchFamily="34" charset="0"/>
              </a:rPr>
            </a:br>
            <a:r>
              <a:rPr lang="en-US" sz="4000" dirty="0" smtClean="0">
                <a:solidFill>
                  <a:schemeClr val="accent3">
                    <a:lumMod val="75000"/>
                  </a:schemeClr>
                </a:solidFill>
                <a:latin typeface="Tahoma" pitchFamily="34" charset="0"/>
                <a:cs typeface="Tahoma" pitchFamily="34" charset="0"/>
              </a:rPr>
              <a:t>Subrecipient Requirements</a:t>
            </a:r>
            <a:r>
              <a:rPr lang="en-US" dirty="0" smtClean="0">
                <a:latin typeface="Tahoma" pitchFamily="34" charset="0"/>
                <a:cs typeface="Tahoma" pitchFamily="34" charset="0"/>
              </a:rPr>
              <a:t/>
            </a:r>
            <a:br>
              <a:rPr lang="en-US" dirty="0" smtClean="0">
                <a:latin typeface="Tahoma" pitchFamily="34" charset="0"/>
                <a:cs typeface="Tahoma" pitchFamily="34" charset="0"/>
              </a:rPr>
            </a:br>
            <a:endParaRPr lang="en-US" dirty="0">
              <a:latin typeface="Tahoma" pitchFamily="34" charset="0"/>
              <a:cs typeface="Tahoma" pitchFamily="34" charset="0"/>
            </a:endParaRPr>
          </a:p>
        </p:txBody>
      </p:sp>
    </p:spTree>
  </p:cSld>
  <p:clrMapOvr>
    <a:masterClrMapping/>
  </p:clrMapOvr>
  <p:transition spd="med">
    <p:fade thruBlk="1"/>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8803" name="Rectangle 3"/>
          <p:cNvSpPr>
            <a:spLocks noGrp="1" noChangeArrowheads="1"/>
          </p:cNvSpPr>
          <p:nvPr>
            <p:ph idx="1"/>
          </p:nvPr>
        </p:nvSpPr>
        <p:spPr>
          <a:xfrm>
            <a:off x="228600" y="1447800"/>
            <a:ext cx="8915400" cy="5029200"/>
          </a:xfrm>
        </p:spPr>
        <p:txBody>
          <a:bodyPr>
            <a:normAutofit/>
          </a:bodyPr>
          <a:lstStyle/>
          <a:p>
            <a:pPr lvl="1">
              <a:buSzPct val="100000"/>
              <a:buFont typeface="Wingdings" pitchFamily="2" charset="2"/>
              <a:buChar char="§"/>
              <a:defRPr/>
            </a:pPr>
            <a:endParaRPr lang="en-US" sz="2400" dirty="0" smtClean="0">
              <a:solidFill>
                <a:schemeClr val="tx1"/>
              </a:solidFill>
              <a:latin typeface="Tahoma" pitchFamily="34" charset="0"/>
              <a:cs typeface="Tahoma" pitchFamily="34" charset="0"/>
            </a:endParaRPr>
          </a:p>
          <a:p>
            <a:pPr lvl="1">
              <a:buClr>
                <a:schemeClr val="tx1"/>
              </a:buClr>
              <a:buSzPct val="100000"/>
              <a:buFont typeface="Wingdings" pitchFamily="2" charset="2"/>
              <a:buChar char="§"/>
              <a:defRPr/>
            </a:pPr>
            <a:r>
              <a:rPr lang="en-US" sz="2800" dirty="0" smtClean="0">
                <a:solidFill>
                  <a:schemeClr val="tx1"/>
                </a:solidFill>
                <a:latin typeface="Tahoma" pitchFamily="34" charset="0"/>
                <a:cs typeface="Tahoma" pitchFamily="34" charset="0"/>
              </a:rPr>
              <a:t>Prior to expenditure of funds, make certain information concerning FCOIs held by senior/key personnel publicly accessible via a Web site or provide written response within five business days of a request.</a:t>
            </a:r>
          </a:p>
          <a:p>
            <a:pPr lvl="3">
              <a:buClr>
                <a:schemeClr val="tx1"/>
              </a:buClr>
              <a:buSzPct val="100000"/>
              <a:buFont typeface="Arial" pitchFamily="34" charset="0"/>
              <a:buChar char="•"/>
              <a:defRPr/>
            </a:pPr>
            <a:r>
              <a:rPr lang="en-US" sz="2400" dirty="0" smtClean="0">
                <a:solidFill>
                  <a:schemeClr val="tx1"/>
                </a:solidFill>
                <a:latin typeface="Tahoma" pitchFamily="34" charset="0"/>
                <a:cs typeface="Tahoma" pitchFamily="34" charset="0"/>
              </a:rPr>
              <a:t>Update the website annually and within 60 days of identifying any new FCOIs when posting FCOIs to website</a:t>
            </a:r>
          </a:p>
          <a:p>
            <a:pPr lvl="3">
              <a:buClr>
                <a:schemeClr val="tx1"/>
              </a:buClr>
              <a:buSzPct val="100000"/>
              <a:buFont typeface="Arial" pitchFamily="34" charset="0"/>
              <a:buChar char="•"/>
              <a:defRPr/>
            </a:pPr>
            <a:r>
              <a:rPr lang="en-US" sz="2400" dirty="0" smtClean="0">
                <a:solidFill>
                  <a:schemeClr val="tx1"/>
                </a:solidFill>
                <a:latin typeface="Tahoma" pitchFamily="34" charset="0"/>
                <a:cs typeface="Tahoma" pitchFamily="34" charset="0"/>
              </a:rPr>
              <a:t>Retain information for three years</a:t>
            </a:r>
          </a:p>
          <a:p>
            <a:pPr lvl="1" eaLnBrk="1" hangingPunct="1">
              <a:buNone/>
              <a:defRPr/>
            </a:pPr>
            <a:endParaRPr lang="en-US" sz="2400" dirty="0" smtClean="0">
              <a:latin typeface="Tahoma" pitchFamily="34" charset="0"/>
              <a:cs typeface="Tahoma" pitchFamily="34" charset="0"/>
            </a:endParaRPr>
          </a:p>
          <a:p>
            <a:pPr eaLnBrk="1" hangingPunct="1">
              <a:defRPr/>
            </a:pPr>
            <a:endParaRPr lang="en-US" dirty="0" smtClean="0">
              <a:latin typeface="Tahoma" pitchFamily="34" charset="0"/>
              <a:cs typeface="Tahoma" pitchFamily="34" charset="0"/>
            </a:endParaRPr>
          </a:p>
        </p:txBody>
      </p:sp>
      <p:sp>
        <p:nvSpPr>
          <p:cNvPr id="4" name="Slide Number Placeholder 5"/>
          <p:cNvSpPr>
            <a:spLocks noGrp="1"/>
          </p:cNvSpPr>
          <p:nvPr>
            <p:ph type="sldNum" sz="quarter" idx="12"/>
          </p:nvPr>
        </p:nvSpPr>
        <p:spPr/>
        <p:txBody>
          <a:bodyPr/>
          <a:lstStyle/>
          <a:p>
            <a:pPr>
              <a:defRPr/>
            </a:pPr>
            <a:fld id="{5004C928-7B54-447E-98E8-8E2DD723E2CD}" type="slidenum">
              <a:rPr lang="en-US"/>
              <a:pPr>
                <a:defRPr/>
              </a:pPr>
              <a:t>46</a:t>
            </a:fld>
            <a:endParaRPr lang="en-US"/>
          </a:p>
        </p:txBody>
      </p:sp>
      <p:sp>
        <p:nvSpPr>
          <p:cNvPr id="588802" name="Rectangle 2"/>
          <p:cNvSpPr>
            <a:spLocks noGrp="1" noChangeArrowheads="1"/>
          </p:cNvSpPr>
          <p:nvPr>
            <p:ph type="title"/>
          </p:nvPr>
        </p:nvSpPr>
        <p:spPr>
          <a:xfrm>
            <a:off x="0" y="410837"/>
            <a:ext cx="9144000" cy="884563"/>
          </a:xfrm>
        </p:spPr>
        <p:txBody>
          <a:bodyPr>
            <a:normAutofit fontScale="90000"/>
          </a:bodyPr>
          <a:lstStyle/>
          <a:p>
            <a:pPr algn="ctr" eaLnBrk="1" hangingPunct="1">
              <a:defRPr/>
            </a:pPr>
            <a:r>
              <a:rPr lang="en-US" sz="4400" dirty="0" smtClean="0">
                <a:latin typeface="Tahoma" pitchFamily="34" charset="0"/>
                <a:cs typeface="Tahoma" pitchFamily="34" charset="0"/>
              </a:rPr>
              <a:t>Institutional Responsibilities:</a:t>
            </a:r>
            <a:r>
              <a:rPr lang="en-US" dirty="0" smtClean="0">
                <a:latin typeface="Tahoma" pitchFamily="34" charset="0"/>
                <a:cs typeface="Tahoma" pitchFamily="34" charset="0"/>
              </a:rPr>
              <a:t/>
            </a:r>
            <a:br>
              <a:rPr lang="en-US" dirty="0" smtClean="0">
                <a:latin typeface="Tahoma" pitchFamily="34" charset="0"/>
                <a:cs typeface="Tahoma" pitchFamily="34" charset="0"/>
              </a:rPr>
            </a:br>
            <a:r>
              <a:rPr lang="en-US" sz="4000" dirty="0" smtClean="0">
                <a:solidFill>
                  <a:schemeClr val="accent3">
                    <a:lumMod val="75000"/>
                  </a:schemeClr>
                </a:solidFill>
                <a:latin typeface="Tahoma" pitchFamily="34" charset="0"/>
                <a:cs typeface="Tahoma" pitchFamily="34" charset="0"/>
              </a:rPr>
              <a:t>Public Accessibility of FCOIs</a:t>
            </a:r>
            <a:endParaRPr lang="en-US" dirty="0" smtClean="0">
              <a:solidFill>
                <a:schemeClr val="accent3">
                  <a:lumMod val="75000"/>
                </a:schemeClr>
              </a:solidFill>
              <a:latin typeface="Tahoma" pitchFamily="34" charset="0"/>
              <a:cs typeface="Tahoma" pitchFamily="34" charset="0"/>
            </a:endParaRPr>
          </a:p>
        </p:txBody>
      </p:sp>
    </p:spTree>
  </p:cSld>
  <p:clrMapOvr>
    <a:masterClrMapping/>
  </p:clrMapOvr>
  <p:transition spd="med">
    <p:fade thruBlk="1"/>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481328"/>
            <a:ext cx="8382000" cy="4690872"/>
          </a:xfrm>
        </p:spPr>
        <p:txBody>
          <a:bodyPr>
            <a:normAutofit fontScale="92500"/>
          </a:bodyPr>
          <a:lstStyle/>
          <a:p>
            <a:pPr>
              <a:buClrTx/>
              <a:buSzPct val="100000"/>
            </a:pPr>
            <a:r>
              <a:rPr lang="en-US" dirty="0" smtClean="0">
                <a:latin typeface="Tahoma" pitchFamily="34" charset="0"/>
                <a:cs typeface="Tahoma" pitchFamily="34" charset="0"/>
              </a:rPr>
              <a:t>Information to be made publicly available includes the following:</a:t>
            </a:r>
          </a:p>
          <a:p>
            <a:pPr lvl="1">
              <a:buClrTx/>
              <a:buSzPct val="100000"/>
              <a:buFont typeface="Arial" pitchFamily="34" charset="0"/>
              <a:buChar char="•"/>
            </a:pPr>
            <a:r>
              <a:rPr lang="en-US" dirty="0" smtClean="0">
                <a:latin typeface="Tahoma" pitchFamily="34" charset="0"/>
                <a:cs typeface="Tahoma" pitchFamily="34" charset="0"/>
              </a:rPr>
              <a:t>Investigator’s name;</a:t>
            </a:r>
          </a:p>
          <a:p>
            <a:pPr lvl="1">
              <a:buClrTx/>
              <a:buSzPct val="100000"/>
              <a:buFont typeface="Arial" pitchFamily="34" charset="0"/>
              <a:buChar char="•"/>
            </a:pPr>
            <a:r>
              <a:rPr lang="en-US" dirty="0" smtClean="0">
                <a:latin typeface="Tahoma" pitchFamily="34" charset="0"/>
                <a:cs typeface="Tahoma" pitchFamily="34" charset="0"/>
              </a:rPr>
              <a:t>Investigator’s title and role with respect to the research project;</a:t>
            </a:r>
          </a:p>
          <a:p>
            <a:pPr lvl="1">
              <a:buClrTx/>
              <a:buSzPct val="100000"/>
              <a:buFont typeface="Arial" pitchFamily="34" charset="0"/>
              <a:buChar char="•"/>
            </a:pPr>
            <a:r>
              <a:rPr lang="en-US" dirty="0" smtClean="0">
                <a:latin typeface="Tahoma" pitchFamily="34" charset="0"/>
                <a:cs typeface="Tahoma" pitchFamily="34" charset="0"/>
              </a:rPr>
              <a:t>Name of the entity in which the SFI is held;</a:t>
            </a:r>
          </a:p>
          <a:p>
            <a:pPr lvl="1">
              <a:buClrTx/>
              <a:buSzPct val="100000"/>
              <a:buFont typeface="Arial" pitchFamily="34" charset="0"/>
              <a:buChar char="•"/>
            </a:pPr>
            <a:r>
              <a:rPr lang="en-US" dirty="0" smtClean="0">
                <a:latin typeface="Tahoma" pitchFamily="34" charset="0"/>
                <a:cs typeface="Tahoma" pitchFamily="34" charset="0"/>
              </a:rPr>
              <a:t>Nature of the SFI; and</a:t>
            </a:r>
          </a:p>
          <a:p>
            <a:pPr lvl="1">
              <a:buClrTx/>
              <a:buSzPct val="100000"/>
              <a:buFont typeface="Arial" pitchFamily="34" charset="0"/>
              <a:buChar char="•"/>
            </a:pPr>
            <a:r>
              <a:rPr lang="en-US" dirty="0" smtClean="0">
                <a:latin typeface="Tahoma" pitchFamily="34" charset="0"/>
                <a:cs typeface="Tahoma" pitchFamily="34" charset="0"/>
              </a:rPr>
              <a:t>Approximate dollar value of the SFI (dollar ranges are permissible:  $0-$4,999; $5,000-$9,999; $10,000-$19,999; amounts between $20,000-$100,000 by increments of $20,000; amounts above $100,000 by increments of $50,000), or a statement that the interest is one whose value cannot be readily determined through references to public prices or other reasonable measures of fair market value.</a:t>
            </a:r>
          </a:p>
          <a:p>
            <a:pPr lvl="1"/>
            <a:endParaRPr lang="en-US" dirty="0" smtClean="0">
              <a:latin typeface="Tahoma" pitchFamily="34" charset="0"/>
              <a:cs typeface="Tahoma" pitchFamily="34" charset="0"/>
            </a:endParaRPr>
          </a:p>
          <a:p>
            <a:pPr lvl="1"/>
            <a:endParaRPr lang="en-US" dirty="0">
              <a:latin typeface="Tahoma" pitchFamily="34" charset="0"/>
              <a:cs typeface="Tahoma" pitchFamily="34" charset="0"/>
            </a:endParaRPr>
          </a:p>
        </p:txBody>
      </p:sp>
      <p:sp>
        <p:nvSpPr>
          <p:cNvPr id="3" name="Slide Number Placeholder 2"/>
          <p:cNvSpPr>
            <a:spLocks noGrp="1"/>
          </p:cNvSpPr>
          <p:nvPr>
            <p:ph type="sldNum" sz="quarter" idx="12"/>
          </p:nvPr>
        </p:nvSpPr>
        <p:spPr/>
        <p:txBody>
          <a:bodyPr/>
          <a:lstStyle/>
          <a:p>
            <a:pPr>
              <a:defRPr/>
            </a:pPr>
            <a:fld id="{9120737A-9472-472E-827E-5F31580816B4}" type="slidenum">
              <a:rPr lang="en-US" smtClean="0"/>
              <a:pPr>
                <a:defRPr/>
              </a:pPr>
              <a:t>47</a:t>
            </a:fld>
            <a:endParaRPr lang="en-US"/>
          </a:p>
        </p:txBody>
      </p:sp>
      <p:sp>
        <p:nvSpPr>
          <p:cNvPr id="4" name="Title 3"/>
          <p:cNvSpPr>
            <a:spLocks noGrp="1"/>
          </p:cNvSpPr>
          <p:nvPr>
            <p:ph type="title"/>
          </p:nvPr>
        </p:nvSpPr>
        <p:spPr/>
        <p:txBody>
          <a:bodyPr>
            <a:normAutofit fontScale="90000"/>
          </a:bodyPr>
          <a:lstStyle/>
          <a:p>
            <a:pPr algn="ctr"/>
            <a:r>
              <a:rPr lang="en-US" sz="4600" dirty="0" smtClean="0">
                <a:latin typeface="Tahoma" pitchFamily="34" charset="0"/>
                <a:cs typeface="Tahoma" pitchFamily="34" charset="0"/>
              </a:rPr>
              <a:t>Institutional Responsibilities:</a:t>
            </a:r>
            <a:r>
              <a:rPr lang="en-US" dirty="0" smtClean="0">
                <a:latin typeface="Tahoma" pitchFamily="34" charset="0"/>
                <a:cs typeface="Tahoma" pitchFamily="34" charset="0"/>
              </a:rPr>
              <a:t/>
            </a:r>
            <a:br>
              <a:rPr lang="en-US" dirty="0" smtClean="0">
                <a:latin typeface="Tahoma" pitchFamily="34" charset="0"/>
                <a:cs typeface="Tahoma" pitchFamily="34" charset="0"/>
              </a:rPr>
            </a:br>
            <a:r>
              <a:rPr lang="en-US" sz="4000" dirty="0" smtClean="0">
                <a:solidFill>
                  <a:schemeClr val="accent3">
                    <a:lumMod val="75000"/>
                  </a:schemeClr>
                </a:solidFill>
                <a:latin typeface="Tahoma" pitchFamily="34" charset="0"/>
                <a:cs typeface="Tahoma" pitchFamily="34" charset="0"/>
              </a:rPr>
              <a:t>Public Accessibility of FCOIs</a:t>
            </a:r>
            <a:endParaRPr lang="en-US" dirty="0">
              <a:solidFill>
                <a:schemeClr val="accent3">
                  <a:lumMod val="75000"/>
                </a:schemeClr>
              </a:solidFill>
            </a:endParaRPr>
          </a:p>
        </p:txBody>
      </p:sp>
    </p:spTree>
  </p:cSld>
  <p:clrMapOvr>
    <a:masterClrMapping/>
  </p:clrMapOvr>
  <p:transition spd="med">
    <p:fade thruBlk="1"/>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120737A-9472-472E-827E-5F31580816B4}" type="slidenum">
              <a:rPr lang="en-US" smtClean="0"/>
              <a:pPr>
                <a:defRPr/>
              </a:pPr>
              <a:t>48</a:t>
            </a:fld>
            <a:endParaRPr lang="en-US"/>
          </a:p>
        </p:txBody>
      </p:sp>
      <p:sp>
        <p:nvSpPr>
          <p:cNvPr id="5" name="Title 4"/>
          <p:cNvSpPr>
            <a:spLocks noGrp="1"/>
          </p:cNvSpPr>
          <p:nvPr>
            <p:ph type="title"/>
          </p:nvPr>
        </p:nvSpPr>
        <p:spPr/>
        <p:txBody>
          <a:bodyPr/>
          <a:lstStyle/>
          <a:p>
            <a:r>
              <a:rPr lang="en-US" dirty="0" smtClean="0"/>
              <a:t>Noncompliance</a:t>
            </a:r>
            <a:endParaRPr lang="en-US" dirty="0"/>
          </a:p>
        </p:txBody>
      </p:sp>
      <p:sp>
        <p:nvSpPr>
          <p:cNvPr id="6" name="TextBox 5"/>
          <p:cNvSpPr txBox="1"/>
          <p:nvPr/>
        </p:nvSpPr>
        <p:spPr>
          <a:xfrm>
            <a:off x="228600" y="4343400"/>
            <a:ext cx="5943600" cy="1311128"/>
          </a:xfrm>
          <a:prstGeom prst="rect">
            <a:avLst/>
          </a:prstGeom>
          <a:noFill/>
        </p:spPr>
        <p:txBody>
          <a:bodyPr wrap="square" rtlCol="0">
            <a:spAutoFit/>
          </a:bodyPr>
          <a:lstStyle/>
          <a:p>
            <a:r>
              <a:rPr lang="en-US" b="1" dirty="0" smtClean="0"/>
              <a:t>Kathy Hancock</a:t>
            </a:r>
          </a:p>
          <a:p>
            <a:endParaRPr lang="en-US" b="1" dirty="0" smtClean="0"/>
          </a:p>
          <a:p>
            <a:pPr eaLnBrk="1" hangingPunct="1">
              <a:lnSpc>
                <a:spcPct val="80000"/>
              </a:lnSpc>
              <a:buFont typeface="Wingdings" pitchFamily="2" charset="2"/>
              <a:buNone/>
              <a:defRPr/>
            </a:pPr>
            <a:r>
              <a:rPr lang="en-US" b="1" dirty="0" smtClean="0">
                <a:latin typeface="Tahoma" pitchFamily="34" charset="0"/>
              </a:rPr>
              <a:t>Assistant Grants Compliance Officer</a:t>
            </a:r>
          </a:p>
          <a:p>
            <a:pPr eaLnBrk="1" hangingPunct="1">
              <a:lnSpc>
                <a:spcPct val="80000"/>
              </a:lnSpc>
              <a:buFont typeface="Wingdings" pitchFamily="2" charset="2"/>
              <a:buNone/>
              <a:defRPr/>
            </a:pPr>
            <a:r>
              <a:rPr lang="en-US" b="1" dirty="0" smtClean="0">
                <a:latin typeface="Tahoma" pitchFamily="34" charset="0"/>
              </a:rPr>
              <a:t>Division of Grants Compliance and Oversight </a:t>
            </a:r>
          </a:p>
          <a:p>
            <a:pPr eaLnBrk="1" hangingPunct="1">
              <a:lnSpc>
                <a:spcPct val="80000"/>
              </a:lnSpc>
              <a:buFont typeface="Wingdings" pitchFamily="2" charset="2"/>
              <a:buNone/>
              <a:defRPr/>
            </a:pPr>
            <a:r>
              <a:rPr lang="en-US" b="1" dirty="0" smtClean="0">
                <a:latin typeface="Tahoma" pitchFamily="34" charset="0"/>
              </a:rPr>
              <a:t>Office of Extramural Research</a:t>
            </a:r>
            <a:endParaRPr lang="en-US" dirty="0"/>
          </a:p>
        </p:txBody>
      </p:sp>
    </p:spTree>
  </p:cSld>
  <p:clrMapOvr>
    <a:masterClrMapping/>
  </p:clrMapOvr>
  <p:transition spd="med">
    <p:fade thruBlk="1"/>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465400" cy="5486400"/>
          </a:xfrm>
        </p:spPr>
        <p:txBody>
          <a:bodyPr>
            <a:normAutofit fontScale="77500" lnSpcReduction="20000"/>
          </a:bodyPr>
          <a:lstStyle/>
          <a:p>
            <a:pPr lvl="1" algn="ctr" eaLnBrk="1" hangingPunct="1">
              <a:buNone/>
              <a:defRPr/>
            </a:pPr>
            <a:endParaRPr lang="en-US" sz="2200" dirty="0" smtClean="0"/>
          </a:p>
          <a:p>
            <a:pPr lvl="1">
              <a:lnSpc>
                <a:spcPct val="120000"/>
              </a:lnSpc>
              <a:buClr>
                <a:schemeClr val="tx1"/>
              </a:buClr>
              <a:buSzPct val="100000"/>
              <a:buFont typeface="Wingdings" pitchFamily="2" charset="2"/>
              <a:buChar char="§"/>
              <a:defRPr/>
            </a:pPr>
            <a:r>
              <a:rPr lang="en-US" sz="3100" dirty="0" smtClean="0">
                <a:solidFill>
                  <a:schemeClr val="tx1"/>
                </a:solidFill>
                <a:effectLst/>
                <a:latin typeface="Tahoma" pitchFamily="34" charset="0"/>
                <a:cs typeface="Tahoma" pitchFamily="34" charset="0"/>
              </a:rPr>
              <a:t>Whenever an FCOI is not identified or managed in a timely manner, including failure by the Investigator to disclose an SFI, failure by the Institution to review or manage an FCOI, or failure to comply with the management plan, the institution shall within 120 days of the determination of noncompliance, complete a retrospective review of the Investigator’s activities and the project to determine bias in the design, conduct or reporting of such research.</a:t>
            </a:r>
          </a:p>
          <a:p>
            <a:pPr lvl="1">
              <a:lnSpc>
                <a:spcPct val="120000"/>
              </a:lnSpc>
              <a:buClr>
                <a:schemeClr val="tx1"/>
              </a:buClr>
              <a:buSzPct val="100000"/>
              <a:buFont typeface="Arial" pitchFamily="34" charset="0"/>
              <a:buChar char="•"/>
              <a:defRPr/>
            </a:pPr>
            <a:endParaRPr lang="en-US" sz="3600" dirty="0" smtClean="0">
              <a:solidFill>
                <a:schemeClr val="tx1"/>
              </a:solidFill>
              <a:effectLst/>
            </a:endParaRPr>
          </a:p>
          <a:p>
            <a:pPr lvl="1">
              <a:lnSpc>
                <a:spcPct val="120000"/>
              </a:lnSpc>
              <a:buClr>
                <a:schemeClr val="tx1"/>
              </a:buClr>
              <a:buSzPct val="100000"/>
              <a:buFont typeface="Wingdings" pitchFamily="2" charset="2"/>
              <a:buChar char="§"/>
              <a:defRPr/>
            </a:pPr>
            <a:r>
              <a:rPr lang="en-US" sz="3100" dirty="0" smtClean="0">
                <a:solidFill>
                  <a:schemeClr val="tx1"/>
                </a:solidFill>
                <a:effectLst/>
                <a:latin typeface="Tahoma" pitchFamily="34" charset="0"/>
                <a:cs typeface="Tahoma" pitchFamily="34" charset="0"/>
              </a:rPr>
              <a:t>Notify NIH promptly and submit a Mitigation Report when bias is found.</a:t>
            </a:r>
          </a:p>
          <a:p>
            <a:pPr lvl="1">
              <a:lnSpc>
                <a:spcPct val="120000"/>
              </a:lnSpc>
              <a:buClr>
                <a:schemeClr val="tx1"/>
              </a:buClr>
              <a:buSzPct val="100000"/>
              <a:defRPr/>
            </a:pPr>
            <a:endParaRPr lang="en-US" sz="4400" dirty="0">
              <a:solidFill>
                <a:schemeClr val="tx1"/>
              </a:solidFill>
              <a:effectLst/>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pPr>
              <a:defRPr/>
            </a:pPr>
            <a:fld id="{D156A5F6-AED3-4F5B-A348-FB108D4504FE}" type="slidenum">
              <a:rPr lang="en-US" smtClean="0"/>
              <a:pPr>
                <a:defRPr/>
              </a:pPr>
              <a:t>49</a:t>
            </a:fld>
            <a:endParaRPr lang="en-US"/>
          </a:p>
        </p:txBody>
      </p:sp>
      <p:sp>
        <p:nvSpPr>
          <p:cNvPr id="2" name="Title 1"/>
          <p:cNvSpPr>
            <a:spLocks noGrp="1"/>
          </p:cNvSpPr>
          <p:nvPr>
            <p:ph type="title"/>
          </p:nvPr>
        </p:nvSpPr>
        <p:spPr>
          <a:xfrm>
            <a:off x="304800" y="304800"/>
            <a:ext cx="8839200" cy="914400"/>
          </a:xfrm>
        </p:spPr>
        <p:txBody>
          <a:bodyPr>
            <a:noAutofit/>
          </a:bodyPr>
          <a:lstStyle/>
          <a:p>
            <a:pPr algn="ctr"/>
            <a:r>
              <a:rPr lang="en-US" sz="4000" dirty="0" smtClean="0">
                <a:latin typeface="Tahoma" pitchFamily="34" charset="0"/>
                <a:cs typeface="Tahoma" pitchFamily="34" charset="0"/>
              </a:rPr>
              <a:t>Institutional Responsibilities: </a:t>
            </a:r>
            <a:r>
              <a:rPr lang="en-US" sz="3600" dirty="0" smtClean="0">
                <a:solidFill>
                  <a:schemeClr val="accent3">
                    <a:lumMod val="75000"/>
                  </a:schemeClr>
                </a:solidFill>
                <a:latin typeface="Tahoma" pitchFamily="34" charset="0"/>
                <a:cs typeface="Tahoma" pitchFamily="34" charset="0"/>
              </a:rPr>
              <a:t>Retrospective Review </a:t>
            </a:r>
            <a:endParaRPr lang="en-US" dirty="0">
              <a:solidFill>
                <a:schemeClr val="accent3">
                  <a:lumMod val="75000"/>
                </a:schemeClr>
              </a:solidFill>
              <a:latin typeface="Tahoma" pitchFamily="34" charset="0"/>
              <a:cs typeface="Tahoma" pitchFamily="34" charset="0"/>
            </a:endParaRPr>
          </a:p>
        </p:txBody>
      </p:sp>
    </p:spTree>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203" name="Rectangle 3"/>
          <p:cNvSpPr>
            <a:spLocks noGrp="1" noChangeArrowheads="1"/>
          </p:cNvSpPr>
          <p:nvPr>
            <p:ph idx="1"/>
          </p:nvPr>
        </p:nvSpPr>
        <p:spPr>
          <a:xfrm>
            <a:off x="228600" y="1371600"/>
            <a:ext cx="8610600" cy="5334000"/>
          </a:xfrm>
        </p:spPr>
        <p:txBody>
          <a:bodyPr>
            <a:normAutofit/>
          </a:bodyPr>
          <a:lstStyle/>
          <a:p>
            <a:pPr>
              <a:lnSpc>
                <a:spcPct val="120000"/>
              </a:lnSpc>
              <a:buClr>
                <a:schemeClr val="tx1"/>
              </a:buClr>
              <a:buSzPct val="120000"/>
              <a:buFont typeface="Wingdings" pitchFamily="2" charset="2"/>
              <a:buChar char="§"/>
              <a:defRPr/>
            </a:pPr>
            <a:r>
              <a:rPr lang="en-US" sz="2800" dirty="0" smtClean="0">
                <a:latin typeface="Tahoma" pitchFamily="34" charset="0"/>
                <a:cs typeface="Tahoma" pitchFamily="34" charset="0"/>
              </a:rPr>
              <a:t>42 CFR Part 50 Subpart F (grants and cooperative agreements)</a:t>
            </a:r>
          </a:p>
          <a:p>
            <a:pPr eaLnBrk="1" hangingPunct="1">
              <a:lnSpc>
                <a:spcPct val="80000"/>
              </a:lnSpc>
              <a:buClr>
                <a:schemeClr val="tx1"/>
              </a:buClr>
              <a:buSzPct val="120000"/>
              <a:defRPr/>
            </a:pPr>
            <a:endParaRPr lang="en-US" sz="1100" dirty="0" smtClean="0">
              <a:latin typeface="Tahoma" pitchFamily="34" charset="0"/>
              <a:cs typeface="Tahoma" pitchFamily="34" charset="0"/>
            </a:endParaRPr>
          </a:p>
          <a:p>
            <a:pPr eaLnBrk="1" hangingPunct="1">
              <a:lnSpc>
                <a:spcPct val="20000"/>
              </a:lnSpc>
              <a:buClr>
                <a:schemeClr val="tx1"/>
              </a:buClr>
              <a:buSzPct val="120000"/>
              <a:defRPr/>
            </a:pPr>
            <a:endParaRPr lang="en-US" sz="1050" dirty="0" smtClean="0">
              <a:latin typeface="Tahoma" pitchFamily="34" charset="0"/>
              <a:cs typeface="Tahoma" pitchFamily="34" charset="0"/>
            </a:endParaRPr>
          </a:p>
          <a:p>
            <a:pPr eaLnBrk="1" hangingPunct="1">
              <a:lnSpc>
                <a:spcPct val="80000"/>
              </a:lnSpc>
              <a:buClr>
                <a:schemeClr val="tx1"/>
              </a:buClr>
              <a:buSzPct val="120000"/>
              <a:buFont typeface="Wingdings" pitchFamily="2" charset="2"/>
              <a:buChar char="§"/>
              <a:defRPr/>
            </a:pPr>
            <a:r>
              <a:rPr lang="en-US" sz="2800" dirty="0" smtClean="0">
                <a:latin typeface="Tahoma" pitchFamily="34" charset="0"/>
                <a:cs typeface="Tahoma" pitchFamily="34" charset="0"/>
              </a:rPr>
              <a:t>45 CFR Part 94 (contracts)</a:t>
            </a:r>
          </a:p>
          <a:p>
            <a:pPr marL="1200150" lvl="3" indent="-342900">
              <a:buClr>
                <a:schemeClr val="tx1"/>
              </a:buClr>
              <a:buSzPct val="120000"/>
              <a:buNone/>
            </a:pPr>
            <a:r>
              <a:rPr lang="en-US" sz="2400" dirty="0" smtClean="0">
                <a:latin typeface="Tahoma" pitchFamily="34" charset="0"/>
                <a:cs typeface="Tahoma" pitchFamily="34" charset="0"/>
              </a:rPr>
              <a:t>Initial Regulation effective 10-1-95</a:t>
            </a:r>
          </a:p>
          <a:p>
            <a:pPr marL="1200150" lvl="3" indent="-342900">
              <a:buClr>
                <a:schemeClr val="tx1"/>
              </a:buClr>
              <a:buSzPct val="120000"/>
            </a:pPr>
            <a:r>
              <a:rPr lang="en-US" sz="2400" dirty="0" smtClean="0">
                <a:latin typeface="Tahoma" pitchFamily="34" charset="0"/>
                <a:cs typeface="Tahoma" pitchFamily="34" charset="0"/>
                <a:hlinkClick r:id="rId3"/>
              </a:rPr>
              <a:t>http://grants.nih.gov/grants/compliance/42_CFR_50_Subpart_F.htm</a:t>
            </a:r>
            <a:endParaRPr lang="en-US" sz="2400" dirty="0" smtClean="0">
              <a:latin typeface="Tahoma" pitchFamily="34" charset="0"/>
              <a:cs typeface="Tahoma" pitchFamily="34" charset="0"/>
            </a:endParaRPr>
          </a:p>
          <a:p>
            <a:pPr marL="1200150" lvl="3" indent="-342900">
              <a:buClr>
                <a:schemeClr val="tx1"/>
              </a:buClr>
              <a:buSzPct val="120000"/>
              <a:buNone/>
            </a:pPr>
            <a:endParaRPr lang="en-US" sz="2400" dirty="0" smtClean="0">
              <a:latin typeface="Tahoma" pitchFamily="34" charset="0"/>
              <a:cs typeface="Tahoma" pitchFamily="34" charset="0"/>
            </a:endParaRPr>
          </a:p>
          <a:p>
            <a:pPr marL="1200150" lvl="3" indent="-342900">
              <a:buClr>
                <a:schemeClr val="tx1"/>
              </a:buClr>
              <a:buSzPct val="120000"/>
              <a:buNone/>
            </a:pPr>
            <a:r>
              <a:rPr lang="en-US" sz="2400" dirty="0" smtClean="0">
                <a:latin typeface="Tahoma" pitchFamily="34" charset="0"/>
                <a:cs typeface="Tahoma" pitchFamily="34" charset="0"/>
              </a:rPr>
              <a:t>Revised Final Rule published on 8-25-11</a:t>
            </a:r>
          </a:p>
          <a:p>
            <a:pPr marL="1200150" lvl="3" indent="-342900">
              <a:buClr>
                <a:schemeClr val="tx1"/>
              </a:buClr>
              <a:buSzPct val="120000"/>
            </a:pPr>
            <a:r>
              <a:rPr lang="en-US" sz="2400" dirty="0" smtClean="0">
                <a:latin typeface="Tahoma" pitchFamily="34" charset="0"/>
                <a:cs typeface="Tahoma" pitchFamily="34" charset="0"/>
                <a:hlinkClick r:id="rId4"/>
              </a:rPr>
              <a:t>http://www.gpo.gov/fdsys/pkg/FR-2011-08-25/pdf/2011-21633.pdf</a:t>
            </a:r>
            <a:r>
              <a:rPr lang="en-US" sz="2400" dirty="0" smtClean="0">
                <a:latin typeface="Tahoma" pitchFamily="34" charset="0"/>
                <a:cs typeface="Tahoma" pitchFamily="34" charset="0"/>
              </a:rPr>
              <a:t> </a:t>
            </a:r>
          </a:p>
          <a:p>
            <a:pPr>
              <a:lnSpc>
                <a:spcPct val="80000"/>
              </a:lnSpc>
              <a:buClr>
                <a:schemeClr val="tx1"/>
              </a:buClr>
              <a:buNone/>
              <a:defRPr/>
            </a:pPr>
            <a:endParaRPr lang="en-US" sz="2600" dirty="0" smtClean="0">
              <a:latin typeface="Tahoma" pitchFamily="34" charset="0"/>
            </a:endParaRPr>
          </a:p>
        </p:txBody>
      </p:sp>
      <p:sp>
        <p:nvSpPr>
          <p:cNvPr id="4" name="Slide Number Placeholder 5"/>
          <p:cNvSpPr>
            <a:spLocks noGrp="1"/>
          </p:cNvSpPr>
          <p:nvPr>
            <p:ph type="sldNum" sz="quarter" idx="12"/>
          </p:nvPr>
        </p:nvSpPr>
        <p:spPr/>
        <p:txBody>
          <a:bodyPr/>
          <a:lstStyle/>
          <a:p>
            <a:pPr>
              <a:defRPr/>
            </a:pPr>
            <a:fld id="{F12FE84B-5A55-462E-89CE-9A9E741C8682}" type="slidenum">
              <a:rPr lang="en-US"/>
              <a:pPr>
                <a:defRPr/>
              </a:pPr>
              <a:t>5</a:t>
            </a:fld>
            <a:endParaRPr lang="en-US"/>
          </a:p>
        </p:txBody>
      </p:sp>
      <p:sp>
        <p:nvSpPr>
          <p:cNvPr id="435202" name="Rectangle 2"/>
          <p:cNvSpPr>
            <a:spLocks noGrp="1" noChangeArrowheads="1"/>
          </p:cNvSpPr>
          <p:nvPr>
            <p:ph type="title"/>
          </p:nvPr>
        </p:nvSpPr>
        <p:spPr>
          <a:xfrm>
            <a:off x="0" y="76200"/>
            <a:ext cx="9144000" cy="1447800"/>
          </a:xfrm>
        </p:spPr>
        <p:txBody>
          <a:bodyPr>
            <a:noAutofit/>
          </a:bodyPr>
          <a:lstStyle/>
          <a:p>
            <a:pPr algn="ctr" eaLnBrk="1" hangingPunct="1">
              <a:defRPr/>
            </a:pPr>
            <a:r>
              <a:rPr lang="en-US" sz="3600" dirty="0" smtClean="0">
                <a:latin typeface="Tahoma" pitchFamily="34" charset="0"/>
                <a:cs typeface="Tahoma" pitchFamily="34" charset="0"/>
              </a:rPr>
              <a:t>Financial Conflict of Interest (FCOI)</a:t>
            </a:r>
            <a:br>
              <a:rPr lang="en-US" sz="3600" dirty="0" smtClean="0">
                <a:latin typeface="Tahoma" pitchFamily="34" charset="0"/>
                <a:cs typeface="Tahoma" pitchFamily="34" charset="0"/>
              </a:rPr>
            </a:br>
            <a:r>
              <a:rPr lang="en-US" sz="3600" dirty="0" smtClean="0">
                <a:latin typeface="Tahoma" pitchFamily="34" charset="0"/>
                <a:cs typeface="Tahoma" pitchFamily="34" charset="0"/>
              </a:rPr>
              <a:t>Regulation</a:t>
            </a:r>
          </a:p>
        </p:txBody>
      </p:sp>
    </p:spTree>
  </p:cSld>
  <p:clrMapOvr>
    <a:masterClrMapping/>
  </p:clrMapOvr>
  <p:transition spd="med">
    <p:fade thruBlk="1"/>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19200"/>
            <a:ext cx="8305800" cy="5410200"/>
          </a:xfrm>
        </p:spPr>
        <p:txBody>
          <a:bodyPr>
            <a:normAutofit fontScale="70000" lnSpcReduction="20000"/>
          </a:bodyPr>
          <a:lstStyle/>
          <a:p>
            <a:pPr lvl="1" algn="ctr" eaLnBrk="1" hangingPunct="1">
              <a:buNone/>
              <a:defRPr/>
            </a:pPr>
            <a:endParaRPr lang="en-US" dirty="0" smtClean="0">
              <a:latin typeface="Tahoma" pitchFamily="34" charset="0"/>
              <a:cs typeface="Tahoma" pitchFamily="34" charset="0"/>
            </a:endParaRPr>
          </a:p>
          <a:p>
            <a:pPr>
              <a:buClr>
                <a:schemeClr val="tx1"/>
              </a:buClr>
              <a:buSzPct val="95000"/>
            </a:pPr>
            <a:r>
              <a:rPr lang="en-US" sz="3400" dirty="0" smtClean="0">
                <a:solidFill>
                  <a:schemeClr val="tx1"/>
                </a:solidFill>
                <a:effectLst/>
                <a:latin typeface="Tahoma" pitchFamily="34" charset="0"/>
                <a:cs typeface="Tahoma" pitchFamily="34" charset="0"/>
              </a:rPr>
              <a:t>Documentation of the key elements of a retrospective review:</a:t>
            </a:r>
          </a:p>
          <a:p>
            <a:pPr marL="624078" indent="-514350">
              <a:buClr>
                <a:schemeClr val="tx1"/>
              </a:buClr>
              <a:buSzPct val="95000"/>
              <a:buFont typeface="Arial" pitchFamily="34" charset="0"/>
              <a:buChar char="•"/>
            </a:pPr>
            <a:r>
              <a:rPr lang="en-US" sz="3100" dirty="0" smtClean="0">
                <a:solidFill>
                  <a:schemeClr val="tx1"/>
                </a:solidFill>
                <a:effectLst/>
                <a:latin typeface="Tahoma" pitchFamily="34" charset="0"/>
                <a:cs typeface="Tahoma" pitchFamily="34" charset="0"/>
              </a:rPr>
              <a:t>Project number;</a:t>
            </a:r>
          </a:p>
          <a:p>
            <a:pPr marL="624078" indent="-514350">
              <a:buClr>
                <a:schemeClr val="tx1"/>
              </a:buClr>
              <a:buSzPct val="95000"/>
              <a:buFont typeface="Arial" pitchFamily="34" charset="0"/>
              <a:buChar char="•"/>
            </a:pPr>
            <a:r>
              <a:rPr lang="en-US" sz="3100" dirty="0" smtClean="0">
                <a:solidFill>
                  <a:schemeClr val="tx1"/>
                </a:solidFill>
                <a:effectLst/>
                <a:latin typeface="Tahoma" pitchFamily="34" charset="0"/>
                <a:cs typeface="Tahoma" pitchFamily="34" charset="0"/>
              </a:rPr>
              <a:t>Project title;  </a:t>
            </a:r>
          </a:p>
          <a:p>
            <a:pPr marL="624078" indent="-514350">
              <a:buClr>
                <a:schemeClr val="tx1"/>
              </a:buClr>
              <a:buSzPct val="95000"/>
              <a:buFont typeface="Arial" pitchFamily="34" charset="0"/>
              <a:buChar char="•"/>
            </a:pPr>
            <a:r>
              <a:rPr lang="en-US" sz="3100" dirty="0" smtClean="0">
                <a:solidFill>
                  <a:schemeClr val="tx1"/>
                </a:solidFill>
                <a:effectLst/>
                <a:latin typeface="Tahoma" pitchFamily="34" charset="0"/>
                <a:cs typeface="Tahoma" pitchFamily="34" charset="0"/>
              </a:rPr>
              <a:t>PD/PI or contact PD/PI if a multiple PD/PI model is used;</a:t>
            </a:r>
          </a:p>
          <a:p>
            <a:pPr marL="624078" indent="-514350">
              <a:buClr>
                <a:schemeClr val="tx1"/>
              </a:buClr>
              <a:buSzPct val="95000"/>
              <a:buFont typeface="Arial" pitchFamily="34" charset="0"/>
              <a:buChar char="•"/>
            </a:pPr>
            <a:r>
              <a:rPr lang="en-US" sz="3100" dirty="0" smtClean="0">
                <a:solidFill>
                  <a:schemeClr val="tx1"/>
                </a:solidFill>
                <a:effectLst/>
                <a:latin typeface="Tahoma" pitchFamily="34" charset="0"/>
                <a:cs typeface="Tahoma" pitchFamily="34" charset="0"/>
              </a:rPr>
              <a:t>Name of the Investigator with the FCOI;</a:t>
            </a:r>
          </a:p>
          <a:p>
            <a:pPr marL="624078" indent="-514350">
              <a:buClr>
                <a:schemeClr val="tx1"/>
              </a:buClr>
              <a:buSzPct val="95000"/>
              <a:buFont typeface="Arial" pitchFamily="34" charset="0"/>
              <a:buChar char="•"/>
            </a:pPr>
            <a:r>
              <a:rPr lang="en-US" sz="3100" dirty="0" smtClean="0">
                <a:solidFill>
                  <a:schemeClr val="tx1"/>
                </a:solidFill>
                <a:effectLst/>
                <a:latin typeface="Tahoma" pitchFamily="34" charset="0"/>
                <a:cs typeface="Tahoma" pitchFamily="34" charset="0"/>
              </a:rPr>
              <a:t>Name of the entity with which the Investigator has an FCOI;</a:t>
            </a:r>
          </a:p>
          <a:p>
            <a:pPr marL="624078" indent="-514350">
              <a:buClr>
                <a:schemeClr val="tx1"/>
              </a:buClr>
              <a:buSzPct val="95000"/>
              <a:buFont typeface="Arial" pitchFamily="34" charset="0"/>
              <a:buChar char="•"/>
            </a:pPr>
            <a:r>
              <a:rPr lang="en-US" sz="3100" dirty="0" smtClean="0">
                <a:solidFill>
                  <a:schemeClr val="tx1"/>
                </a:solidFill>
                <a:effectLst/>
                <a:latin typeface="Tahoma" pitchFamily="34" charset="0"/>
                <a:cs typeface="Tahoma" pitchFamily="34" charset="0"/>
              </a:rPr>
              <a:t>Reason(s) for the retrospective review; </a:t>
            </a:r>
          </a:p>
          <a:p>
            <a:pPr marL="624078" indent="-514350">
              <a:buClr>
                <a:schemeClr val="tx1"/>
              </a:buClr>
              <a:buSzPct val="95000"/>
              <a:buFont typeface="Arial" pitchFamily="34" charset="0"/>
              <a:buChar char="•"/>
            </a:pPr>
            <a:r>
              <a:rPr lang="en-US" sz="3100" dirty="0" smtClean="0">
                <a:solidFill>
                  <a:schemeClr val="tx1"/>
                </a:solidFill>
                <a:effectLst/>
                <a:latin typeface="Tahoma" pitchFamily="34" charset="0"/>
                <a:cs typeface="Tahoma" pitchFamily="34" charset="0"/>
              </a:rPr>
              <a:t>Detailed methodology used for the retrospective review (e.g., methodology of the review process, composition of the review panel, documents reviewed);</a:t>
            </a:r>
          </a:p>
          <a:p>
            <a:pPr marL="624078" indent="-514350">
              <a:buClr>
                <a:schemeClr val="tx1"/>
              </a:buClr>
              <a:buSzPct val="95000"/>
              <a:buFont typeface="Arial" pitchFamily="34" charset="0"/>
              <a:buChar char="•"/>
            </a:pPr>
            <a:r>
              <a:rPr lang="en-US" sz="3100" dirty="0" smtClean="0">
                <a:solidFill>
                  <a:schemeClr val="tx1"/>
                </a:solidFill>
                <a:effectLst/>
                <a:latin typeface="Tahoma" pitchFamily="34" charset="0"/>
                <a:cs typeface="Tahoma" pitchFamily="34" charset="0"/>
              </a:rPr>
              <a:t>Findings and conclusions of the review.</a:t>
            </a:r>
          </a:p>
          <a:p>
            <a:pPr marL="624078" indent="-514350">
              <a:buSzPct val="95000"/>
              <a:buNone/>
            </a:pPr>
            <a:endParaRPr lang="en-US" sz="2400" dirty="0" smtClean="0">
              <a:latin typeface="Tahoma" pitchFamily="34" charset="0"/>
              <a:cs typeface="Tahoma" pitchFamily="34" charset="0"/>
            </a:endParaRPr>
          </a:p>
          <a:p>
            <a:pPr marL="624078" indent="-514350">
              <a:buSzPct val="95000"/>
              <a:buNone/>
            </a:pPr>
            <a:r>
              <a:rPr lang="en-US" sz="3400" dirty="0" smtClean="0">
                <a:latin typeface="Tahoma" pitchFamily="34" charset="0"/>
                <a:cs typeface="Tahoma" pitchFamily="34" charset="0"/>
              </a:rPr>
              <a:t>	If results of the retrospective review warrant, update previously submitted FCOI report </a:t>
            </a:r>
            <a:endParaRPr lang="en-US" sz="3400" dirty="0" smtClean="0">
              <a:solidFill>
                <a:schemeClr val="tx1"/>
              </a:solidFill>
              <a:effectLst/>
              <a:latin typeface="Tahoma" pitchFamily="34" charset="0"/>
              <a:cs typeface="Tahoma" pitchFamily="34" charset="0"/>
            </a:endParaRPr>
          </a:p>
          <a:p>
            <a:pPr lvl="1">
              <a:defRPr/>
            </a:pPr>
            <a:endParaRPr lang="en-US" dirty="0" smtClean="0"/>
          </a:p>
        </p:txBody>
      </p:sp>
      <p:sp>
        <p:nvSpPr>
          <p:cNvPr id="4" name="Slide Number Placeholder 3"/>
          <p:cNvSpPr>
            <a:spLocks noGrp="1"/>
          </p:cNvSpPr>
          <p:nvPr>
            <p:ph type="sldNum" sz="quarter" idx="12"/>
          </p:nvPr>
        </p:nvSpPr>
        <p:spPr/>
        <p:txBody>
          <a:bodyPr/>
          <a:lstStyle/>
          <a:p>
            <a:pPr>
              <a:defRPr/>
            </a:pPr>
            <a:fld id="{D156A5F6-AED3-4F5B-A348-FB108D4504FE}" type="slidenum">
              <a:rPr lang="en-US" smtClean="0"/>
              <a:pPr>
                <a:defRPr/>
              </a:pPr>
              <a:t>50</a:t>
            </a:fld>
            <a:endParaRPr lang="en-US" dirty="0"/>
          </a:p>
        </p:txBody>
      </p:sp>
      <p:sp>
        <p:nvSpPr>
          <p:cNvPr id="2" name="Title 1"/>
          <p:cNvSpPr>
            <a:spLocks noGrp="1"/>
          </p:cNvSpPr>
          <p:nvPr>
            <p:ph type="title"/>
          </p:nvPr>
        </p:nvSpPr>
        <p:spPr>
          <a:xfrm>
            <a:off x="457200" y="76200"/>
            <a:ext cx="8229600" cy="1371600"/>
          </a:xfrm>
        </p:spPr>
        <p:txBody>
          <a:bodyPr>
            <a:noAutofit/>
          </a:bodyPr>
          <a:lstStyle/>
          <a:p>
            <a:pPr algn="ctr"/>
            <a:r>
              <a:rPr lang="en-US" sz="4000" dirty="0" smtClean="0">
                <a:latin typeface="Tahoma" pitchFamily="34" charset="0"/>
                <a:cs typeface="Tahoma" pitchFamily="34" charset="0"/>
              </a:rPr>
              <a:t>Institutional Responsibilities: </a:t>
            </a:r>
            <a:r>
              <a:rPr lang="en-US" sz="3600" dirty="0" smtClean="0">
                <a:solidFill>
                  <a:schemeClr val="accent3">
                    <a:lumMod val="75000"/>
                  </a:schemeClr>
                </a:solidFill>
                <a:latin typeface="Tahoma" pitchFamily="34" charset="0"/>
                <a:cs typeface="Tahoma" pitchFamily="34" charset="0"/>
              </a:rPr>
              <a:t>Retrospective Review </a:t>
            </a:r>
            <a:endParaRPr lang="en-US" dirty="0">
              <a:solidFill>
                <a:schemeClr val="accent3">
                  <a:lumMod val="75000"/>
                </a:schemeClr>
              </a:solidFill>
              <a:latin typeface="Tahoma" pitchFamily="34" charset="0"/>
              <a:cs typeface="Tahoma" pitchFamily="34" charset="0"/>
            </a:endParaRPr>
          </a:p>
        </p:txBody>
      </p:sp>
    </p:spTree>
  </p:cSld>
  <p:clrMapOvr>
    <a:masterClrMapping/>
  </p:clrMapOvr>
  <p:transition spd="med">
    <p:fade thruBlk="1"/>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46237"/>
            <a:ext cx="8229600" cy="4525963"/>
          </a:xfrm>
        </p:spPr>
        <p:txBody>
          <a:bodyPr/>
          <a:lstStyle/>
          <a:p>
            <a:pPr>
              <a:buClrTx/>
              <a:buSzPct val="100000"/>
            </a:pPr>
            <a:r>
              <a:rPr lang="en-US" sz="2400" dirty="0" smtClean="0">
                <a:effectLst/>
                <a:latin typeface="Tahoma" pitchFamily="34" charset="0"/>
                <a:cs typeface="Tahoma" pitchFamily="34" charset="0"/>
              </a:rPr>
              <a:t>If bias is found through retrospective review, notify the NIH Awarding Component  promptly (through the eRA Commons) and submit a Mitigation Report.</a:t>
            </a:r>
          </a:p>
          <a:p>
            <a:pPr>
              <a:buClrTx/>
              <a:buSzPct val="100000"/>
            </a:pPr>
            <a:endParaRPr lang="en-US" sz="1200" dirty="0" smtClean="0">
              <a:effectLst/>
              <a:latin typeface="Tahoma" pitchFamily="34" charset="0"/>
              <a:cs typeface="Tahoma" pitchFamily="34" charset="0"/>
            </a:endParaRPr>
          </a:p>
          <a:p>
            <a:pPr>
              <a:buClrTx/>
              <a:buSzPct val="100000"/>
            </a:pPr>
            <a:r>
              <a:rPr lang="en-US" sz="2400" dirty="0" smtClean="0">
                <a:effectLst/>
                <a:latin typeface="Tahoma" pitchFamily="34" charset="0"/>
                <a:cs typeface="Tahoma" pitchFamily="34" charset="0"/>
              </a:rPr>
              <a:t>Mitigation Report</a:t>
            </a:r>
          </a:p>
          <a:p>
            <a:pPr lvl="1">
              <a:buClrTx/>
              <a:buFont typeface="Arial" pitchFamily="34" charset="0"/>
              <a:buChar char="•"/>
            </a:pPr>
            <a:r>
              <a:rPr lang="en-US" sz="2200" dirty="0" smtClean="0">
                <a:effectLst/>
                <a:latin typeface="Tahoma" pitchFamily="34" charset="0"/>
                <a:cs typeface="Tahoma" pitchFamily="34" charset="0"/>
              </a:rPr>
              <a:t>Key elements documented in retrospective review</a:t>
            </a:r>
          </a:p>
          <a:p>
            <a:pPr lvl="1">
              <a:buClrTx/>
              <a:buFont typeface="Arial" pitchFamily="34" charset="0"/>
              <a:buChar char="•"/>
            </a:pPr>
            <a:r>
              <a:rPr lang="en-US" sz="2200" dirty="0" smtClean="0">
                <a:effectLst/>
                <a:latin typeface="Tahoma" pitchFamily="34" charset="0"/>
                <a:cs typeface="Tahoma" pitchFamily="34" charset="0"/>
              </a:rPr>
              <a:t>Description of the impact of the bias on the research project</a:t>
            </a:r>
          </a:p>
          <a:p>
            <a:pPr lvl="1">
              <a:buClrTx/>
              <a:buFont typeface="Arial" pitchFamily="34" charset="0"/>
              <a:buChar char="•"/>
            </a:pPr>
            <a:r>
              <a:rPr lang="en-US" sz="2200" dirty="0" smtClean="0">
                <a:effectLst/>
                <a:latin typeface="Tahoma" pitchFamily="34" charset="0"/>
                <a:cs typeface="Tahoma" pitchFamily="34" charset="0"/>
              </a:rPr>
              <a:t>Plan of action(s) to eliminate or mitigate the effect of the bias</a:t>
            </a:r>
          </a:p>
          <a:p>
            <a:pPr lvl="1">
              <a:buClrTx/>
              <a:buFont typeface="Arial" pitchFamily="34" charset="0"/>
              <a:buChar char="•"/>
            </a:pPr>
            <a:endParaRPr lang="en-US" sz="1200" dirty="0" smtClean="0">
              <a:effectLst/>
              <a:latin typeface="Tahoma" pitchFamily="34" charset="0"/>
              <a:cs typeface="Tahoma" pitchFamily="34" charset="0"/>
            </a:endParaRPr>
          </a:p>
          <a:p>
            <a:pPr>
              <a:buClrTx/>
              <a:buSzPct val="100000"/>
            </a:pPr>
            <a:r>
              <a:rPr lang="en-US" sz="2400" dirty="0" smtClean="0">
                <a:effectLst/>
                <a:latin typeface="Tahoma" pitchFamily="34" charset="0"/>
                <a:cs typeface="Tahoma" pitchFamily="34" charset="0"/>
              </a:rPr>
              <a:t>Thereafter, submit FCOI reports annually.</a:t>
            </a:r>
          </a:p>
          <a:p>
            <a:endParaRPr lang="en-US" dirty="0" smtClean="0"/>
          </a:p>
          <a:p>
            <a:pPr lvl="1"/>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9120737A-9472-472E-827E-5F31580816B4}" type="slidenum">
              <a:rPr lang="en-US" smtClean="0"/>
              <a:pPr>
                <a:defRPr/>
              </a:pPr>
              <a:t>51</a:t>
            </a:fld>
            <a:endParaRPr lang="en-US"/>
          </a:p>
        </p:txBody>
      </p:sp>
      <p:sp>
        <p:nvSpPr>
          <p:cNvPr id="2" name="Title 1"/>
          <p:cNvSpPr>
            <a:spLocks noGrp="1"/>
          </p:cNvSpPr>
          <p:nvPr>
            <p:ph type="title"/>
          </p:nvPr>
        </p:nvSpPr>
        <p:spPr>
          <a:xfrm>
            <a:off x="457200" y="1"/>
            <a:ext cx="8229600" cy="1417638"/>
          </a:xfrm>
        </p:spPr>
        <p:txBody>
          <a:bodyPr/>
          <a:lstStyle/>
          <a:p>
            <a:pPr algn="ctr"/>
            <a:r>
              <a:rPr lang="en-US" sz="4000" dirty="0" smtClean="0">
                <a:latin typeface="Tahoma" pitchFamily="34" charset="0"/>
                <a:cs typeface="Tahoma" pitchFamily="34" charset="0"/>
              </a:rPr>
              <a:t>Institutional Responsibilities: </a:t>
            </a:r>
            <a:r>
              <a:rPr lang="en-US" sz="3600" dirty="0" smtClean="0">
                <a:solidFill>
                  <a:schemeClr val="accent3">
                    <a:lumMod val="75000"/>
                  </a:schemeClr>
                </a:solidFill>
                <a:latin typeface="Tahoma" pitchFamily="34" charset="0"/>
                <a:cs typeface="Tahoma" pitchFamily="34" charset="0"/>
              </a:rPr>
              <a:t>Mitigation Report </a:t>
            </a:r>
            <a:endParaRPr lang="en-US" dirty="0">
              <a:solidFill>
                <a:schemeClr val="accent3">
                  <a:lumMod val="75000"/>
                </a:schemeClr>
              </a:solidFill>
            </a:endParaRPr>
          </a:p>
        </p:txBody>
      </p:sp>
    </p:spTree>
  </p:cSld>
  <p:clrMapOvr>
    <a:masterClrMapping/>
  </p:clrMapOvr>
  <p:transition spd="med">
    <p:fade thruBlk="1"/>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304800" y="533400"/>
          <a:ext cx="8229600" cy="609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Down Arrow 9"/>
          <p:cNvSpPr/>
          <p:nvPr/>
        </p:nvSpPr>
        <p:spPr>
          <a:xfrm>
            <a:off x="8305800" y="137160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own Arrow 10"/>
          <p:cNvSpPr/>
          <p:nvPr/>
        </p:nvSpPr>
        <p:spPr>
          <a:xfrm>
            <a:off x="8305800" y="251460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own Arrow 11"/>
          <p:cNvSpPr/>
          <p:nvPr/>
        </p:nvSpPr>
        <p:spPr>
          <a:xfrm>
            <a:off x="8305800" y="373380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own Arrow 12"/>
          <p:cNvSpPr/>
          <p:nvPr/>
        </p:nvSpPr>
        <p:spPr>
          <a:xfrm>
            <a:off x="8305800" y="495300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0" y="0"/>
            <a:ext cx="9677400" cy="661720"/>
          </a:xfrm>
          <a:prstGeom prst="rect">
            <a:avLst/>
          </a:prstGeom>
          <a:noFill/>
        </p:spPr>
        <p:txBody>
          <a:bodyPr wrap="square" lIns="91440" tIns="45720" rIns="91440" bIns="45720">
            <a:spAutoFit/>
          </a:bodyPr>
          <a:lstStyle/>
          <a:p>
            <a:pPr algn="ctr"/>
            <a:r>
              <a:rPr lang="en-US" sz="3700" b="1" dirty="0" smtClean="0">
                <a:effectLst>
                  <a:outerShdw blurRad="31750" dist="25400" dir="5400000" algn="tl" rotWithShape="0">
                    <a:srgbClr val="000000">
                      <a:alpha val="25000"/>
                    </a:srgbClr>
                  </a:outerShdw>
                </a:effectLst>
                <a:latin typeface="+mj-lt"/>
                <a:ea typeface="+mj-ea"/>
                <a:cs typeface="+mj-cs"/>
              </a:rPr>
              <a:t>Summary of FCOI Noncompliance</a:t>
            </a:r>
          </a:p>
        </p:txBody>
      </p:sp>
    </p:spTree>
  </p:cSld>
  <p:clrMapOvr>
    <a:masterClrMapping/>
  </p:clrMapOvr>
  <p:transition spd="med">
    <p:fade thruBlk="1"/>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438400"/>
            <a:ext cx="8229600" cy="4343400"/>
          </a:xfrm>
        </p:spPr>
        <p:txBody>
          <a:bodyPr>
            <a:normAutofit/>
          </a:bodyPr>
          <a:lstStyle/>
          <a:p>
            <a:pPr>
              <a:buClr>
                <a:schemeClr val="tx1"/>
              </a:buClr>
              <a:buSzPct val="100000"/>
            </a:pPr>
            <a:r>
              <a:rPr lang="en-US" sz="2800" dirty="0" smtClean="0">
                <a:solidFill>
                  <a:schemeClr val="tx1"/>
                </a:solidFill>
                <a:latin typeface="Tahoma" pitchFamily="34" charset="0"/>
                <a:cs typeface="Tahoma" pitchFamily="34" charset="0"/>
              </a:rPr>
              <a:t>Establish adequate enforcement mechanisms and provide for employee sanctions or other administrative actions to ensure Investigator compliance.</a:t>
            </a:r>
          </a:p>
        </p:txBody>
      </p:sp>
      <p:sp>
        <p:nvSpPr>
          <p:cNvPr id="4" name="Slide Number Placeholder 3"/>
          <p:cNvSpPr>
            <a:spLocks noGrp="1"/>
          </p:cNvSpPr>
          <p:nvPr>
            <p:ph type="sldNum" sz="quarter" idx="12"/>
          </p:nvPr>
        </p:nvSpPr>
        <p:spPr/>
        <p:txBody>
          <a:bodyPr/>
          <a:lstStyle/>
          <a:p>
            <a:pPr>
              <a:defRPr/>
            </a:pPr>
            <a:fld id="{D156A5F6-AED3-4F5B-A348-FB108D4504FE}" type="slidenum">
              <a:rPr lang="en-US" smtClean="0"/>
              <a:pPr>
                <a:defRPr/>
              </a:pPr>
              <a:t>53</a:t>
            </a:fld>
            <a:endParaRPr lang="en-US"/>
          </a:p>
        </p:txBody>
      </p:sp>
      <p:sp>
        <p:nvSpPr>
          <p:cNvPr id="2" name="Title 1"/>
          <p:cNvSpPr>
            <a:spLocks noGrp="1"/>
          </p:cNvSpPr>
          <p:nvPr>
            <p:ph type="title"/>
          </p:nvPr>
        </p:nvSpPr>
        <p:spPr>
          <a:xfrm>
            <a:off x="533400" y="228600"/>
            <a:ext cx="8382000" cy="1143000"/>
          </a:xfrm>
        </p:spPr>
        <p:txBody>
          <a:bodyPr>
            <a:noAutofit/>
          </a:bodyPr>
          <a:lstStyle/>
          <a:p>
            <a:pPr algn="ctr"/>
            <a:r>
              <a:rPr lang="en-US" sz="4000" dirty="0" smtClean="0">
                <a:latin typeface="Tahoma" pitchFamily="34" charset="0"/>
                <a:cs typeface="Tahoma" pitchFamily="34" charset="0"/>
              </a:rPr>
              <a:t>Institutional Responsibilities: </a:t>
            </a:r>
            <a:r>
              <a:rPr lang="en-US" sz="3600" dirty="0" smtClean="0">
                <a:solidFill>
                  <a:schemeClr val="accent3">
                    <a:lumMod val="75000"/>
                  </a:schemeClr>
                </a:solidFill>
                <a:latin typeface="Tahoma" pitchFamily="34" charset="0"/>
                <a:cs typeface="Tahoma" pitchFamily="34" charset="0"/>
              </a:rPr>
              <a:t>Enforcement</a:t>
            </a:r>
            <a:endParaRPr lang="en-US" dirty="0">
              <a:solidFill>
                <a:schemeClr val="accent3">
                  <a:lumMod val="75000"/>
                </a:schemeClr>
              </a:solidFill>
              <a:latin typeface="Tahoma" pitchFamily="34" charset="0"/>
              <a:cs typeface="Tahoma" pitchFamily="34" charset="0"/>
            </a:endParaRPr>
          </a:p>
        </p:txBody>
      </p:sp>
    </p:spTree>
  </p:cSld>
  <p:clrMapOvr>
    <a:masterClrMapping/>
  </p:clrMapOvr>
  <p:transition spd="med">
    <p:fade thruBlk="1"/>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120737A-9472-472E-827E-5F31580816B4}" type="slidenum">
              <a:rPr lang="en-US" smtClean="0"/>
              <a:pPr>
                <a:defRPr/>
              </a:pPr>
              <a:t>54</a:t>
            </a:fld>
            <a:endParaRPr lang="en-US"/>
          </a:p>
        </p:txBody>
      </p:sp>
      <p:sp>
        <p:nvSpPr>
          <p:cNvPr id="6" name="Title 5"/>
          <p:cNvSpPr>
            <a:spLocks noGrp="1"/>
          </p:cNvSpPr>
          <p:nvPr>
            <p:ph type="title"/>
          </p:nvPr>
        </p:nvSpPr>
        <p:spPr/>
        <p:txBody>
          <a:bodyPr/>
          <a:lstStyle/>
          <a:p>
            <a:r>
              <a:rPr lang="en-US" dirty="0" smtClean="0">
                <a:latin typeface="Tahoma" pitchFamily="34" charset="0"/>
                <a:cs typeface="Tahoma" pitchFamily="34" charset="0"/>
              </a:rPr>
              <a:t>Submitting FCOI Reports to NIH</a:t>
            </a:r>
            <a:endParaRPr lang="en-US" dirty="0">
              <a:latin typeface="Tahoma" pitchFamily="34" charset="0"/>
              <a:cs typeface="Tahoma" pitchFamily="34" charset="0"/>
            </a:endParaRPr>
          </a:p>
        </p:txBody>
      </p:sp>
      <p:sp>
        <p:nvSpPr>
          <p:cNvPr id="5" name="TextBox 4"/>
          <p:cNvSpPr txBox="1"/>
          <p:nvPr/>
        </p:nvSpPr>
        <p:spPr>
          <a:xfrm>
            <a:off x="228600" y="4343400"/>
            <a:ext cx="5943600" cy="1311128"/>
          </a:xfrm>
          <a:prstGeom prst="rect">
            <a:avLst/>
          </a:prstGeom>
          <a:noFill/>
        </p:spPr>
        <p:txBody>
          <a:bodyPr wrap="square" rtlCol="0">
            <a:spAutoFit/>
          </a:bodyPr>
          <a:lstStyle/>
          <a:p>
            <a:r>
              <a:rPr lang="en-US" b="1" dirty="0" smtClean="0"/>
              <a:t>Kathy Hancock</a:t>
            </a:r>
          </a:p>
          <a:p>
            <a:endParaRPr lang="en-US" b="1" dirty="0" smtClean="0"/>
          </a:p>
          <a:p>
            <a:pPr eaLnBrk="1" hangingPunct="1">
              <a:lnSpc>
                <a:spcPct val="80000"/>
              </a:lnSpc>
              <a:buFont typeface="Wingdings" pitchFamily="2" charset="2"/>
              <a:buNone/>
              <a:defRPr/>
            </a:pPr>
            <a:r>
              <a:rPr lang="en-US" b="1" dirty="0" smtClean="0">
                <a:latin typeface="Tahoma" pitchFamily="34" charset="0"/>
              </a:rPr>
              <a:t>Assistant Grants Compliance Officer</a:t>
            </a:r>
          </a:p>
          <a:p>
            <a:pPr eaLnBrk="1" hangingPunct="1">
              <a:lnSpc>
                <a:spcPct val="80000"/>
              </a:lnSpc>
              <a:buFont typeface="Wingdings" pitchFamily="2" charset="2"/>
              <a:buNone/>
              <a:defRPr/>
            </a:pPr>
            <a:r>
              <a:rPr lang="en-US" b="1" dirty="0" smtClean="0">
                <a:latin typeface="Tahoma" pitchFamily="34" charset="0"/>
              </a:rPr>
              <a:t>Division of Grants Compliance and Oversight </a:t>
            </a:r>
          </a:p>
          <a:p>
            <a:pPr eaLnBrk="1" hangingPunct="1">
              <a:lnSpc>
                <a:spcPct val="80000"/>
              </a:lnSpc>
              <a:buFont typeface="Wingdings" pitchFamily="2" charset="2"/>
              <a:buNone/>
              <a:defRPr/>
            </a:pPr>
            <a:r>
              <a:rPr lang="en-US" b="1" dirty="0" smtClean="0">
                <a:latin typeface="Tahoma" pitchFamily="34" charset="0"/>
              </a:rPr>
              <a:t>Office of Extramural Research</a:t>
            </a:r>
            <a:endParaRPr lang="en-US" dirty="0"/>
          </a:p>
        </p:txBody>
      </p:sp>
    </p:spTree>
  </p:cSld>
  <p:clrMapOvr>
    <a:masterClrMapping/>
  </p:clrMapOvr>
  <p:transition spd="med">
    <p:fade thruBlk="1"/>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451" name="Rectangle 3"/>
          <p:cNvSpPr>
            <a:spLocks noGrp="1" noChangeArrowheads="1"/>
          </p:cNvSpPr>
          <p:nvPr>
            <p:ph idx="1"/>
          </p:nvPr>
        </p:nvSpPr>
        <p:spPr>
          <a:xfrm>
            <a:off x="609600" y="1600200"/>
            <a:ext cx="8153400" cy="4953000"/>
          </a:xfrm>
        </p:spPr>
        <p:txBody>
          <a:bodyPr>
            <a:normAutofit/>
          </a:bodyPr>
          <a:lstStyle/>
          <a:p>
            <a:pPr eaLnBrk="1" hangingPunct="1">
              <a:buClr>
                <a:schemeClr val="tx1"/>
              </a:buClr>
              <a:buSzPct val="90000"/>
              <a:defRPr/>
            </a:pPr>
            <a:r>
              <a:rPr lang="en-US" dirty="0" smtClean="0">
                <a:solidFill>
                  <a:schemeClr val="tx1"/>
                </a:solidFill>
                <a:effectLst/>
                <a:latin typeface="Tahoma" pitchFamily="34" charset="0"/>
                <a:cs typeface="Tahoma" pitchFamily="34" charset="0"/>
              </a:rPr>
              <a:t>Electronic Research Administration (eRA) Commons FCOI Module</a:t>
            </a:r>
            <a:r>
              <a:rPr lang="en-US" sz="3200" dirty="0" smtClean="0">
                <a:solidFill>
                  <a:schemeClr val="tx1"/>
                </a:solidFill>
                <a:effectLst/>
                <a:latin typeface="Tahoma" pitchFamily="34" charset="0"/>
                <a:cs typeface="Tahoma" pitchFamily="34" charset="0"/>
              </a:rPr>
              <a:t> </a:t>
            </a:r>
          </a:p>
          <a:p>
            <a:pPr lvl="1">
              <a:buClrTx/>
              <a:buSzPct val="90000"/>
              <a:buFont typeface="Arial" pitchFamily="34" charset="0"/>
              <a:buChar char="•"/>
              <a:defRPr/>
            </a:pPr>
            <a:r>
              <a:rPr lang="en-US" sz="2600" dirty="0" smtClean="0">
                <a:solidFill>
                  <a:schemeClr val="tx1"/>
                </a:solidFill>
                <a:effectLst/>
                <a:latin typeface="Tahoma" pitchFamily="34" charset="0"/>
                <a:cs typeface="Tahoma" pitchFamily="34" charset="0"/>
              </a:rPr>
              <a:t>Reporting tool for submitting FCOI reports for grants and cooperative agreements </a:t>
            </a:r>
          </a:p>
          <a:p>
            <a:pPr lvl="1">
              <a:buClrTx/>
              <a:buSzPct val="90000"/>
              <a:buFont typeface="Arial" pitchFamily="34" charset="0"/>
              <a:buChar char="•"/>
              <a:defRPr/>
            </a:pPr>
            <a:r>
              <a:rPr lang="en-US" sz="2600" dirty="0" smtClean="0"/>
              <a:t>Existing reporting tool is being enhanced</a:t>
            </a:r>
            <a:endParaRPr lang="en-US" sz="2600" dirty="0" smtClean="0">
              <a:solidFill>
                <a:schemeClr val="tx1"/>
              </a:solidFill>
              <a:effectLst/>
              <a:latin typeface="Tahoma" pitchFamily="34" charset="0"/>
              <a:cs typeface="Tahoma" pitchFamily="34" charset="0"/>
            </a:endParaRPr>
          </a:p>
          <a:p>
            <a:pPr>
              <a:lnSpc>
                <a:spcPct val="90000"/>
              </a:lnSpc>
              <a:buClr>
                <a:schemeClr val="tx1"/>
              </a:buClr>
              <a:buSzPct val="80000"/>
              <a:defRPr/>
            </a:pPr>
            <a:endParaRPr lang="en-US" sz="2400" dirty="0" smtClean="0">
              <a:solidFill>
                <a:schemeClr val="tx1"/>
              </a:solidFill>
              <a:effectLst/>
              <a:latin typeface="Tahoma" pitchFamily="34" charset="0"/>
              <a:cs typeface="Tahoma" pitchFamily="34" charset="0"/>
            </a:endParaRPr>
          </a:p>
          <a:p>
            <a:pPr lvl="2" eaLnBrk="1" hangingPunct="1">
              <a:defRPr/>
            </a:pPr>
            <a:endParaRPr lang="en-US" dirty="0" smtClean="0"/>
          </a:p>
          <a:p>
            <a:pPr>
              <a:buNone/>
            </a:pPr>
            <a:r>
              <a:rPr lang="en-US" sz="2200" dirty="0" smtClean="0"/>
              <a:t>	Note:  FCOI reports for NIH-funded research contracts should be sent to the </a:t>
            </a:r>
            <a:r>
              <a:rPr lang="en-US" sz="2200" dirty="0" smtClean="0"/>
              <a:t>NIH </a:t>
            </a:r>
            <a:r>
              <a:rPr lang="en-US" sz="2200" dirty="0" smtClean="0"/>
              <a:t>Office of </a:t>
            </a:r>
            <a:r>
              <a:rPr lang="en-US" sz="2200" dirty="0" smtClean="0"/>
              <a:t>Acquisition Management </a:t>
            </a:r>
            <a:r>
              <a:rPr lang="en-US" sz="2200" dirty="0" smtClean="0"/>
              <a:t>and </a:t>
            </a:r>
            <a:r>
              <a:rPr lang="en-US" sz="2200" dirty="0" smtClean="0"/>
              <a:t>Policy </a:t>
            </a:r>
            <a:r>
              <a:rPr lang="en-US" sz="2200" dirty="0" smtClean="0"/>
              <a:t>at </a:t>
            </a:r>
            <a:r>
              <a:rPr lang="en-US" sz="2200" u="sng" dirty="0" smtClean="0">
                <a:hlinkClick r:id="rId3"/>
              </a:rPr>
              <a:t>fcoicontracts@mail.nih.gov</a:t>
            </a:r>
            <a:r>
              <a:rPr lang="en-US" sz="2200" dirty="0" smtClean="0"/>
              <a:t>. </a:t>
            </a:r>
            <a:r>
              <a:rPr lang="en-US" sz="2000" dirty="0" smtClean="0"/>
              <a:t> </a:t>
            </a:r>
          </a:p>
          <a:p>
            <a:pPr lvl="2" eaLnBrk="1" hangingPunct="1">
              <a:buFont typeface="Wingdings" pitchFamily="2" charset="2"/>
              <a:buNone/>
              <a:defRPr/>
            </a:pPr>
            <a:endParaRPr lang="en-US" dirty="0" smtClean="0">
              <a:solidFill>
                <a:srgbClr val="FF0000"/>
              </a:solidFill>
            </a:endParaRPr>
          </a:p>
          <a:p>
            <a:pPr lvl="1" eaLnBrk="1" hangingPunct="1">
              <a:defRPr/>
            </a:pPr>
            <a:endParaRPr lang="en-US" dirty="0" smtClean="0"/>
          </a:p>
        </p:txBody>
      </p:sp>
      <p:sp>
        <p:nvSpPr>
          <p:cNvPr id="4" name="Slide Number Placeholder 5"/>
          <p:cNvSpPr>
            <a:spLocks noGrp="1"/>
          </p:cNvSpPr>
          <p:nvPr>
            <p:ph type="sldNum" sz="quarter" idx="12"/>
          </p:nvPr>
        </p:nvSpPr>
        <p:spPr/>
        <p:txBody>
          <a:bodyPr/>
          <a:lstStyle/>
          <a:p>
            <a:pPr>
              <a:defRPr/>
            </a:pPr>
            <a:fld id="{F4900CF6-D5F6-4850-8B5C-AA9C1302F560}" type="slidenum">
              <a:rPr lang="en-US"/>
              <a:pPr>
                <a:defRPr/>
              </a:pPr>
              <a:t>55</a:t>
            </a:fld>
            <a:endParaRPr lang="en-US"/>
          </a:p>
        </p:txBody>
      </p:sp>
      <p:sp>
        <p:nvSpPr>
          <p:cNvPr id="616450" name="Rectangle 2"/>
          <p:cNvSpPr>
            <a:spLocks noGrp="1" noChangeArrowheads="1"/>
          </p:cNvSpPr>
          <p:nvPr>
            <p:ph type="title"/>
          </p:nvPr>
        </p:nvSpPr>
        <p:spPr>
          <a:xfrm>
            <a:off x="685800" y="381000"/>
            <a:ext cx="8077200" cy="914400"/>
          </a:xfrm>
        </p:spPr>
        <p:txBody>
          <a:bodyPr>
            <a:normAutofit/>
          </a:bodyPr>
          <a:lstStyle/>
          <a:p>
            <a:pPr algn="ctr" eaLnBrk="1" hangingPunct="1">
              <a:defRPr/>
            </a:pPr>
            <a:r>
              <a:rPr lang="en-US" dirty="0" smtClean="0">
                <a:latin typeface="Tahoma" pitchFamily="34" charset="0"/>
                <a:cs typeface="Tahoma" pitchFamily="34" charset="0"/>
              </a:rPr>
              <a:t>FCOI Reporting </a:t>
            </a:r>
          </a:p>
        </p:txBody>
      </p:sp>
    </p:spTree>
  </p:cSld>
  <p:clrMapOvr>
    <a:masterClrMapping/>
  </p:clrMapOvr>
  <p:transition spd="med">
    <p:fade thruBlk="1"/>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523" name="Rectangle 3"/>
          <p:cNvSpPr>
            <a:spLocks noGrp="1" noChangeArrowheads="1"/>
          </p:cNvSpPr>
          <p:nvPr>
            <p:ph idx="1"/>
          </p:nvPr>
        </p:nvSpPr>
        <p:spPr>
          <a:xfrm>
            <a:off x="381000" y="1676400"/>
            <a:ext cx="8458200" cy="4800600"/>
          </a:xfrm>
        </p:spPr>
        <p:txBody>
          <a:bodyPr>
            <a:normAutofit fontScale="70000" lnSpcReduction="20000"/>
          </a:bodyPr>
          <a:lstStyle/>
          <a:p>
            <a:pPr eaLnBrk="1" hangingPunct="1">
              <a:lnSpc>
                <a:spcPct val="80000"/>
              </a:lnSpc>
              <a:buClr>
                <a:schemeClr val="tx1"/>
              </a:buClr>
              <a:buSzPct val="100000"/>
              <a:defRPr/>
            </a:pPr>
            <a:r>
              <a:rPr lang="en-US" sz="2600" b="1" dirty="0" smtClean="0">
                <a:solidFill>
                  <a:schemeClr val="tx1"/>
                </a:solidFill>
                <a:effectLst/>
                <a:latin typeface="Tahoma" pitchFamily="34" charset="0"/>
                <a:cs typeface="Tahoma" pitchFamily="34" charset="0"/>
              </a:rPr>
              <a:t>System allows institutions to:</a:t>
            </a:r>
            <a:endParaRPr lang="en-US" sz="2600" dirty="0" smtClean="0">
              <a:solidFill>
                <a:schemeClr val="tx1"/>
              </a:solidFill>
              <a:effectLst/>
              <a:latin typeface="Tahoma" pitchFamily="34" charset="0"/>
              <a:cs typeface="Tahoma" pitchFamily="34" charset="0"/>
            </a:endParaRPr>
          </a:p>
          <a:p>
            <a:pPr lvl="1" eaLnBrk="1" hangingPunct="1">
              <a:lnSpc>
                <a:spcPct val="110000"/>
              </a:lnSpc>
              <a:buClr>
                <a:schemeClr val="tx1"/>
              </a:buClr>
              <a:buSzPct val="90000"/>
              <a:buFont typeface="Arial" pitchFamily="34" charset="0"/>
              <a:buChar char="•"/>
              <a:defRPr/>
            </a:pPr>
            <a:r>
              <a:rPr lang="en-US" sz="2600" dirty="0" smtClean="0">
                <a:solidFill>
                  <a:schemeClr val="tx1"/>
                </a:solidFill>
                <a:effectLst/>
                <a:latin typeface="Tahoma" pitchFamily="34" charset="0"/>
                <a:cs typeface="Tahoma" pitchFamily="34" charset="0"/>
              </a:rPr>
              <a:t>Initiate and send FCOI Reports to NIH electronically through the eRA Commons FCOI Module</a:t>
            </a:r>
          </a:p>
          <a:p>
            <a:pPr lvl="1" eaLnBrk="1" hangingPunct="1">
              <a:lnSpc>
                <a:spcPct val="110000"/>
              </a:lnSpc>
              <a:buClr>
                <a:schemeClr val="tx1"/>
              </a:buClr>
              <a:buSzPct val="90000"/>
              <a:buFont typeface="Arial" pitchFamily="34" charset="0"/>
              <a:buChar char="•"/>
              <a:defRPr/>
            </a:pPr>
            <a:r>
              <a:rPr lang="en-US" sz="2600" dirty="0" smtClean="0">
                <a:solidFill>
                  <a:schemeClr val="tx1"/>
                </a:solidFill>
                <a:effectLst/>
                <a:latin typeface="Tahoma" pitchFamily="34" charset="0"/>
                <a:cs typeface="Tahoma" pitchFamily="34" charset="0"/>
              </a:rPr>
              <a:t>Revise or update a previously submitted FCOI report (future enhancement)</a:t>
            </a:r>
          </a:p>
          <a:p>
            <a:pPr lvl="1" eaLnBrk="1" hangingPunct="1">
              <a:lnSpc>
                <a:spcPct val="110000"/>
              </a:lnSpc>
              <a:buClr>
                <a:schemeClr val="tx1"/>
              </a:buClr>
              <a:buSzPct val="90000"/>
              <a:buFont typeface="Arial" pitchFamily="34" charset="0"/>
              <a:buChar char="•"/>
              <a:defRPr/>
            </a:pPr>
            <a:r>
              <a:rPr lang="en-US" sz="2600" dirty="0" smtClean="0">
                <a:solidFill>
                  <a:schemeClr val="tx1"/>
                </a:solidFill>
                <a:effectLst/>
                <a:latin typeface="Tahoma" pitchFamily="34" charset="0"/>
                <a:cs typeface="Tahoma" pitchFamily="34" charset="0"/>
              </a:rPr>
              <a:t>Submit a Mitigation Report when bias is found (future enhancement)</a:t>
            </a:r>
          </a:p>
          <a:p>
            <a:pPr lvl="1" eaLnBrk="1" hangingPunct="1">
              <a:lnSpc>
                <a:spcPct val="110000"/>
              </a:lnSpc>
              <a:buClr>
                <a:schemeClr val="tx1"/>
              </a:buClr>
              <a:buSzPct val="90000"/>
              <a:buFont typeface="Arial" pitchFamily="34" charset="0"/>
              <a:buChar char="•"/>
              <a:defRPr/>
            </a:pPr>
            <a:r>
              <a:rPr lang="en-US" sz="2600" dirty="0" smtClean="0">
                <a:solidFill>
                  <a:schemeClr val="tx1"/>
                </a:solidFill>
                <a:effectLst/>
                <a:latin typeface="Tahoma" pitchFamily="34" charset="0"/>
                <a:cs typeface="Tahoma" pitchFamily="34" charset="0"/>
              </a:rPr>
              <a:t>Search previously created records</a:t>
            </a:r>
          </a:p>
          <a:p>
            <a:pPr lvl="1" eaLnBrk="1" hangingPunct="1">
              <a:lnSpc>
                <a:spcPct val="110000"/>
              </a:lnSpc>
              <a:buClr>
                <a:schemeClr val="tx1"/>
              </a:buClr>
              <a:buSzPct val="90000"/>
              <a:buFont typeface="Arial" pitchFamily="34" charset="0"/>
              <a:buChar char="•"/>
              <a:defRPr/>
            </a:pPr>
            <a:r>
              <a:rPr lang="en-US" sz="2600" dirty="0" smtClean="0">
                <a:solidFill>
                  <a:schemeClr val="tx1"/>
                </a:solidFill>
                <a:effectLst/>
                <a:latin typeface="Tahoma" pitchFamily="34" charset="0"/>
                <a:cs typeface="Tahoma" pitchFamily="34" charset="0"/>
              </a:rPr>
              <a:t>Edit a previously submitted record</a:t>
            </a:r>
          </a:p>
          <a:p>
            <a:pPr lvl="1" eaLnBrk="1" hangingPunct="1">
              <a:lnSpc>
                <a:spcPct val="110000"/>
              </a:lnSpc>
              <a:buClr>
                <a:schemeClr val="tx1"/>
              </a:buClr>
              <a:buSzPct val="90000"/>
              <a:buFont typeface="Arial" pitchFamily="34" charset="0"/>
              <a:buChar char="•"/>
              <a:defRPr/>
            </a:pPr>
            <a:r>
              <a:rPr lang="en-US" sz="2600" dirty="0" smtClean="0">
                <a:solidFill>
                  <a:schemeClr val="tx1"/>
                </a:solidFill>
                <a:effectLst/>
                <a:latin typeface="Tahoma" pitchFamily="34" charset="0"/>
                <a:cs typeface="Tahoma" pitchFamily="34" charset="0"/>
              </a:rPr>
              <a:t>Respond to a request for additional information </a:t>
            </a:r>
          </a:p>
          <a:p>
            <a:pPr lvl="1" eaLnBrk="1" hangingPunct="1">
              <a:lnSpc>
                <a:spcPct val="110000"/>
              </a:lnSpc>
              <a:buClr>
                <a:schemeClr val="tx1"/>
              </a:buClr>
              <a:buSzPct val="90000"/>
              <a:buFont typeface="Arial" pitchFamily="34" charset="0"/>
              <a:buChar char="•"/>
              <a:defRPr/>
            </a:pPr>
            <a:r>
              <a:rPr lang="en-US" sz="2600" dirty="0" smtClean="0">
                <a:solidFill>
                  <a:schemeClr val="tx1"/>
                </a:solidFill>
                <a:effectLst/>
                <a:latin typeface="Tahoma" pitchFamily="34" charset="0"/>
                <a:cs typeface="Tahoma" pitchFamily="34" charset="0"/>
              </a:rPr>
              <a:t>Rescind a previously submitted record</a:t>
            </a:r>
          </a:p>
          <a:p>
            <a:pPr lvl="1" eaLnBrk="1" hangingPunct="1">
              <a:lnSpc>
                <a:spcPct val="110000"/>
              </a:lnSpc>
              <a:buClr>
                <a:schemeClr val="tx1"/>
              </a:buClr>
              <a:buSzPct val="90000"/>
              <a:buFont typeface="Arial" pitchFamily="34" charset="0"/>
              <a:buChar char="•"/>
              <a:defRPr/>
            </a:pPr>
            <a:r>
              <a:rPr lang="en-US" sz="2600" dirty="0" smtClean="0">
                <a:solidFill>
                  <a:schemeClr val="tx1"/>
                </a:solidFill>
                <a:effectLst/>
                <a:latin typeface="Tahoma" pitchFamily="34" charset="0"/>
                <a:cs typeface="Tahoma" pitchFamily="34" charset="0"/>
              </a:rPr>
              <a:t>View history of actions</a:t>
            </a:r>
          </a:p>
          <a:p>
            <a:pPr eaLnBrk="1" hangingPunct="1">
              <a:lnSpc>
                <a:spcPct val="120000"/>
              </a:lnSpc>
              <a:buClr>
                <a:schemeClr val="tx1"/>
              </a:buClr>
              <a:buSzPct val="100000"/>
              <a:defRPr/>
            </a:pPr>
            <a:endParaRPr lang="en-US" sz="1300" dirty="0" smtClean="0">
              <a:solidFill>
                <a:schemeClr val="tx1"/>
              </a:solidFill>
              <a:effectLst/>
              <a:latin typeface="Tahoma" pitchFamily="34" charset="0"/>
              <a:cs typeface="Tahoma" pitchFamily="34" charset="0"/>
            </a:endParaRPr>
          </a:p>
          <a:p>
            <a:pPr eaLnBrk="1" hangingPunct="1">
              <a:lnSpc>
                <a:spcPct val="120000"/>
              </a:lnSpc>
              <a:buClr>
                <a:schemeClr val="tx1"/>
              </a:buClr>
              <a:buSzPct val="100000"/>
              <a:defRPr/>
            </a:pPr>
            <a:r>
              <a:rPr lang="en-US" sz="2600" dirty="0" smtClean="0">
                <a:solidFill>
                  <a:schemeClr val="tx1"/>
                </a:solidFill>
                <a:effectLst/>
                <a:latin typeface="Tahoma" pitchFamily="34" charset="0"/>
                <a:cs typeface="Tahoma" pitchFamily="34" charset="0"/>
              </a:rPr>
              <a:t>To prepare, Institutional Signing Officials must assign FCOI roles to users in eRA Commons.</a:t>
            </a:r>
          </a:p>
          <a:p>
            <a:pPr eaLnBrk="1" hangingPunct="1">
              <a:lnSpc>
                <a:spcPct val="120000"/>
              </a:lnSpc>
              <a:buClr>
                <a:schemeClr val="tx1"/>
              </a:buClr>
              <a:buSzPct val="100000"/>
              <a:defRPr/>
            </a:pPr>
            <a:endParaRPr lang="en-US" sz="1300" dirty="0" smtClean="0">
              <a:solidFill>
                <a:schemeClr val="tx1"/>
              </a:solidFill>
              <a:effectLst/>
              <a:latin typeface="Tahoma" pitchFamily="34" charset="0"/>
              <a:cs typeface="Tahoma" pitchFamily="34" charset="0"/>
            </a:endParaRPr>
          </a:p>
          <a:p>
            <a:pPr eaLnBrk="1" hangingPunct="1">
              <a:lnSpc>
                <a:spcPct val="80000"/>
              </a:lnSpc>
              <a:buClr>
                <a:schemeClr val="tx1"/>
              </a:buClr>
              <a:buSzPct val="100000"/>
              <a:defRPr/>
            </a:pPr>
            <a:r>
              <a:rPr lang="en-US" sz="2600" dirty="0" smtClean="0">
                <a:solidFill>
                  <a:schemeClr val="tx1"/>
                </a:solidFill>
                <a:effectLst/>
                <a:latin typeface="Tahoma" pitchFamily="34" charset="0"/>
                <a:cs typeface="Tahoma" pitchFamily="34" charset="0"/>
              </a:rPr>
              <a:t>More information on the FCOI Module can be found at </a:t>
            </a:r>
            <a:r>
              <a:rPr lang="en-US" sz="2600" dirty="0" smtClean="0">
                <a:solidFill>
                  <a:schemeClr val="tx1"/>
                </a:solidFill>
                <a:effectLst/>
                <a:latin typeface="Tahoma" pitchFamily="34" charset="0"/>
                <a:cs typeface="Tahoma" pitchFamily="34" charset="0"/>
                <a:hlinkClick r:id="rId3"/>
              </a:rPr>
              <a:t>http://era.nih.gov/services_for_applicants/other/fcoi.cfm</a:t>
            </a:r>
            <a:endParaRPr lang="en-US" sz="2600" dirty="0" smtClean="0">
              <a:solidFill>
                <a:schemeClr val="tx1"/>
              </a:solidFill>
              <a:effectLst/>
              <a:latin typeface="Tahoma" pitchFamily="34" charset="0"/>
              <a:cs typeface="Tahoma" pitchFamily="34" charset="0"/>
            </a:endParaRPr>
          </a:p>
          <a:p>
            <a:pPr eaLnBrk="1" hangingPunct="1">
              <a:lnSpc>
                <a:spcPct val="80000"/>
              </a:lnSpc>
              <a:defRPr/>
            </a:pPr>
            <a:endParaRPr lang="en-US" sz="2000" dirty="0" smtClean="0">
              <a:effectLst/>
            </a:endParaRPr>
          </a:p>
          <a:p>
            <a:pPr eaLnBrk="1" hangingPunct="1">
              <a:lnSpc>
                <a:spcPct val="80000"/>
              </a:lnSpc>
              <a:buFont typeface="Wingdings" pitchFamily="2" charset="2"/>
              <a:buNone/>
              <a:defRPr/>
            </a:pPr>
            <a:endParaRPr lang="en-US" sz="2800" dirty="0" smtClean="0"/>
          </a:p>
          <a:p>
            <a:pPr eaLnBrk="1" hangingPunct="1">
              <a:lnSpc>
                <a:spcPct val="80000"/>
              </a:lnSpc>
              <a:defRPr/>
            </a:pPr>
            <a:endParaRPr lang="en-US" sz="2400" dirty="0" smtClean="0"/>
          </a:p>
        </p:txBody>
      </p:sp>
      <p:sp>
        <p:nvSpPr>
          <p:cNvPr id="4" name="Slide Number Placeholder 5"/>
          <p:cNvSpPr>
            <a:spLocks noGrp="1"/>
          </p:cNvSpPr>
          <p:nvPr>
            <p:ph type="sldNum" sz="quarter" idx="12"/>
          </p:nvPr>
        </p:nvSpPr>
        <p:spPr/>
        <p:txBody>
          <a:bodyPr/>
          <a:lstStyle/>
          <a:p>
            <a:pPr>
              <a:defRPr/>
            </a:pPr>
            <a:fld id="{23A930E5-AC74-411D-85B0-E37E4C6605F2}" type="slidenum">
              <a:rPr lang="en-US"/>
              <a:pPr>
                <a:defRPr/>
              </a:pPr>
              <a:t>56</a:t>
            </a:fld>
            <a:endParaRPr lang="en-US"/>
          </a:p>
        </p:txBody>
      </p:sp>
      <p:sp>
        <p:nvSpPr>
          <p:cNvPr id="619522" name="Rectangle 2"/>
          <p:cNvSpPr>
            <a:spLocks noGrp="1" noChangeArrowheads="1"/>
          </p:cNvSpPr>
          <p:nvPr>
            <p:ph type="title"/>
          </p:nvPr>
        </p:nvSpPr>
        <p:spPr>
          <a:xfrm>
            <a:off x="457200" y="152400"/>
            <a:ext cx="8229600" cy="1143000"/>
          </a:xfrm>
        </p:spPr>
        <p:txBody>
          <a:bodyPr>
            <a:noAutofit/>
          </a:bodyPr>
          <a:lstStyle/>
          <a:p>
            <a:pPr algn="ctr" eaLnBrk="1" hangingPunct="1">
              <a:defRPr/>
            </a:pPr>
            <a:r>
              <a:rPr lang="en-US" dirty="0" smtClean="0">
                <a:latin typeface="Tahoma" pitchFamily="34" charset="0"/>
                <a:cs typeface="Tahoma" pitchFamily="34" charset="0"/>
              </a:rPr>
              <a:t>eRA Commons FCOI Module: </a:t>
            </a:r>
            <a:br>
              <a:rPr lang="en-US" dirty="0" smtClean="0">
                <a:latin typeface="Tahoma" pitchFamily="34" charset="0"/>
                <a:cs typeface="Tahoma" pitchFamily="34" charset="0"/>
              </a:rPr>
            </a:br>
            <a:r>
              <a:rPr lang="en-US" sz="3600" dirty="0" smtClean="0">
                <a:solidFill>
                  <a:schemeClr val="accent3">
                    <a:lumMod val="75000"/>
                  </a:schemeClr>
                </a:solidFill>
                <a:latin typeface="Tahoma" pitchFamily="34" charset="0"/>
                <a:cs typeface="Tahoma" pitchFamily="34" charset="0"/>
              </a:rPr>
              <a:t>FCOI Reporting Tool</a:t>
            </a:r>
            <a:endParaRPr lang="en-US" dirty="0" smtClean="0">
              <a:solidFill>
                <a:schemeClr val="accent3">
                  <a:lumMod val="75000"/>
                </a:schemeClr>
              </a:solidFill>
              <a:latin typeface="Tahoma" pitchFamily="34" charset="0"/>
              <a:cs typeface="Tahoma" pitchFamily="34" charset="0"/>
            </a:endParaRPr>
          </a:p>
        </p:txBody>
      </p:sp>
    </p:spTree>
  </p:cSld>
  <p:clrMapOvr>
    <a:masterClrMapping/>
  </p:clrMapOvr>
  <p:transition spd="med">
    <p:fade thruBlk="1"/>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523" name="Rectangle 3"/>
          <p:cNvSpPr>
            <a:spLocks noGrp="1" noChangeArrowheads="1"/>
          </p:cNvSpPr>
          <p:nvPr>
            <p:ph idx="1"/>
          </p:nvPr>
        </p:nvSpPr>
        <p:spPr>
          <a:xfrm>
            <a:off x="609600" y="1828800"/>
            <a:ext cx="7932000" cy="5029200"/>
          </a:xfrm>
        </p:spPr>
        <p:txBody>
          <a:bodyPr>
            <a:normAutofit/>
          </a:bodyPr>
          <a:lstStyle/>
          <a:p>
            <a:pPr eaLnBrk="1" hangingPunct="1">
              <a:lnSpc>
                <a:spcPct val="80000"/>
              </a:lnSpc>
              <a:buClr>
                <a:schemeClr val="tx1"/>
              </a:buClr>
              <a:buSzPct val="90000"/>
              <a:defRPr/>
            </a:pPr>
            <a:r>
              <a:rPr lang="en-US" dirty="0" smtClean="0">
                <a:solidFill>
                  <a:schemeClr val="tx1"/>
                </a:solidFill>
                <a:effectLst/>
                <a:latin typeface="Tahoma" pitchFamily="34" charset="0"/>
                <a:cs typeface="Tahoma" pitchFamily="34" charset="0"/>
              </a:rPr>
              <a:t>Enhancements to the existing FCOI Module are forthcoming to accommodate additional FCOI reporting requirements.</a:t>
            </a:r>
          </a:p>
          <a:p>
            <a:pPr eaLnBrk="1" hangingPunct="1">
              <a:lnSpc>
                <a:spcPct val="80000"/>
              </a:lnSpc>
              <a:buClr>
                <a:schemeClr val="tx1"/>
              </a:buClr>
              <a:buSzPct val="90000"/>
              <a:defRPr/>
            </a:pPr>
            <a:endParaRPr lang="en-US" dirty="0" smtClean="0">
              <a:solidFill>
                <a:schemeClr val="tx1"/>
              </a:solidFill>
              <a:effectLst/>
              <a:latin typeface="Tahoma" pitchFamily="34" charset="0"/>
              <a:cs typeface="Tahoma" pitchFamily="34" charset="0"/>
            </a:endParaRPr>
          </a:p>
          <a:p>
            <a:pPr eaLnBrk="1" hangingPunct="1">
              <a:lnSpc>
                <a:spcPct val="80000"/>
              </a:lnSpc>
              <a:buClr>
                <a:schemeClr val="tx1"/>
              </a:buClr>
              <a:buSzPct val="90000"/>
              <a:defRPr/>
            </a:pPr>
            <a:r>
              <a:rPr lang="en-US" dirty="0" smtClean="0">
                <a:solidFill>
                  <a:schemeClr val="tx1"/>
                </a:solidFill>
                <a:effectLst/>
                <a:latin typeface="Tahoma" pitchFamily="34" charset="0"/>
                <a:cs typeface="Tahoma" pitchFamily="34" charset="0"/>
              </a:rPr>
              <a:t>After Institution implements the 2011 regulatory requirements, additional FCOI information must be provided as an attachment to the existing Module if the submission occurs prior to the release of the revised FCOI Module.</a:t>
            </a:r>
          </a:p>
          <a:p>
            <a:pPr marL="342900" lvl="1" indent="-342900">
              <a:lnSpc>
                <a:spcPct val="80000"/>
              </a:lnSpc>
              <a:buSzPct val="90000"/>
              <a:buFont typeface="Wingdings" pitchFamily="2" charset="2"/>
              <a:buChar char="n"/>
              <a:defRPr/>
            </a:pPr>
            <a:endParaRPr lang="en-US" sz="2400" dirty="0" smtClean="0">
              <a:latin typeface="Tahoma" pitchFamily="34" charset="0"/>
              <a:cs typeface="Tahoma" pitchFamily="34" charset="0"/>
            </a:endParaRPr>
          </a:p>
          <a:p>
            <a:pPr eaLnBrk="1" hangingPunct="1">
              <a:lnSpc>
                <a:spcPct val="80000"/>
              </a:lnSpc>
              <a:buClr>
                <a:schemeClr val="tx1"/>
              </a:buClr>
              <a:buSzPct val="90000"/>
              <a:defRPr/>
            </a:pPr>
            <a:endParaRPr lang="en-US" dirty="0" smtClean="0">
              <a:solidFill>
                <a:schemeClr val="tx1"/>
              </a:solidFill>
              <a:effectLst/>
              <a:latin typeface="Tahoma" pitchFamily="34" charset="0"/>
              <a:cs typeface="Tahoma" pitchFamily="34" charset="0"/>
            </a:endParaRPr>
          </a:p>
          <a:p>
            <a:pPr eaLnBrk="1" hangingPunct="1">
              <a:lnSpc>
                <a:spcPct val="80000"/>
              </a:lnSpc>
              <a:buFont typeface="Wingdings" pitchFamily="2" charset="2"/>
              <a:buNone/>
              <a:defRPr/>
            </a:pPr>
            <a:endParaRPr lang="en-US" dirty="0" smtClean="0"/>
          </a:p>
          <a:p>
            <a:pPr eaLnBrk="1" hangingPunct="1">
              <a:lnSpc>
                <a:spcPct val="80000"/>
              </a:lnSpc>
              <a:defRPr/>
            </a:pPr>
            <a:endParaRPr lang="en-US" dirty="0" smtClean="0"/>
          </a:p>
        </p:txBody>
      </p:sp>
      <p:sp>
        <p:nvSpPr>
          <p:cNvPr id="4" name="Slide Number Placeholder 5"/>
          <p:cNvSpPr>
            <a:spLocks noGrp="1"/>
          </p:cNvSpPr>
          <p:nvPr>
            <p:ph type="sldNum" sz="quarter" idx="12"/>
          </p:nvPr>
        </p:nvSpPr>
        <p:spPr/>
        <p:txBody>
          <a:bodyPr/>
          <a:lstStyle/>
          <a:p>
            <a:pPr>
              <a:defRPr/>
            </a:pPr>
            <a:fld id="{23A930E5-AC74-411D-85B0-E37E4C6605F2}" type="slidenum">
              <a:rPr lang="en-US"/>
              <a:pPr>
                <a:defRPr/>
              </a:pPr>
              <a:t>57</a:t>
            </a:fld>
            <a:endParaRPr lang="en-US"/>
          </a:p>
        </p:txBody>
      </p:sp>
      <p:sp>
        <p:nvSpPr>
          <p:cNvPr id="619522" name="Rectangle 2"/>
          <p:cNvSpPr>
            <a:spLocks noGrp="1" noChangeArrowheads="1"/>
          </p:cNvSpPr>
          <p:nvPr>
            <p:ph type="title"/>
          </p:nvPr>
        </p:nvSpPr>
        <p:spPr/>
        <p:txBody>
          <a:bodyPr>
            <a:noAutofit/>
          </a:bodyPr>
          <a:lstStyle/>
          <a:p>
            <a:pPr algn="ctr" eaLnBrk="1" hangingPunct="1">
              <a:defRPr/>
            </a:pPr>
            <a:r>
              <a:rPr lang="en-US" sz="4000" dirty="0" smtClean="0">
                <a:latin typeface="Tahoma" pitchFamily="34" charset="0"/>
                <a:cs typeface="Tahoma" pitchFamily="34" charset="0"/>
              </a:rPr>
              <a:t>eRA Commons FCOI Module: </a:t>
            </a:r>
            <a:br>
              <a:rPr lang="en-US" sz="4000" dirty="0" smtClean="0">
                <a:latin typeface="Tahoma" pitchFamily="34" charset="0"/>
                <a:cs typeface="Tahoma" pitchFamily="34" charset="0"/>
              </a:rPr>
            </a:br>
            <a:r>
              <a:rPr lang="en-US" sz="3600" dirty="0" smtClean="0">
                <a:solidFill>
                  <a:schemeClr val="accent3">
                    <a:lumMod val="75000"/>
                  </a:schemeClr>
                </a:solidFill>
                <a:latin typeface="Tahoma" pitchFamily="34" charset="0"/>
                <a:cs typeface="Tahoma" pitchFamily="34" charset="0"/>
              </a:rPr>
              <a:t>Future Enhancements </a:t>
            </a:r>
            <a:endParaRPr lang="en-US" sz="4000" dirty="0" smtClean="0">
              <a:solidFill>
                <a:schemeClr val="accent3">
                  <a:lumMod val="75000"/>
                </a:schemeClr>
              </a:solidFill>
              <a:latin typeface="Tahoma" pitchFamily="34" charset="0"/>
              <a:cs typeface="Tahoma" pitchFamily="34" charset="0"/>
            </a:endParaRPr>
          </a:p>
        </p:txBody>
      </p:sp>
    </p:spTree>
  </p:cSld>
  <p:clrMapOvr>
    <a:masterClrMapping/>
  </p:clrMapOvr>
  <p:transition spd="med">
    <p:fade thruBlk="1"/>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76ABB3E-16F5-4263-B846-4337212A19AA}" type="slidenum">
              <a:rPr lang="en-US" smtClean="0"/>
              <a:pPr>
                <a:defRPr/>
              </a:pPr>
              <a:t>58</a:t>
            </a:fld>
            <a:endParaRPr lang="en-US"/>
          </a:p>
        </p:txBody>
      </p:sp>
      <p:graphicFrame>
        <p:nvGraphicFramePr>
          <p:cNvPr id="3" name="Table 2"/>
          <p:cNvGraphicFramePr>
            <a:graphicFrameLocks noGrp="1"/>
          </p:cNvGraphicFramePr>
          <p:nvPr/>
        </p:nvGraphicFramePr>
        <p:xfrm>
          <a:off x="0" y="-1"/>
          <a:ext cx="9144000" cy="6802511"/>
        </p:xfrm>
        <a:graphic>
          <a:graphicData uri="http://schemas.openxmlformats.org/drawingml/2006/table">
            <a:tbl>
              <a:tblPr firstRow="1" bandRow="1">
                <a:tableStyleId>{5C22544A-7EE6-4342-B048-85BDC9FD1C3A}</a:tableStyleId>
              </a:tblPr>
              <a:tblGrid>
                <a:gridCol w="1676400"/>
                <a:gridCol w="4419600"/>
                <a:gridCol w="3048000"/>
              </a:tblGrid>
              <a:tr h="696879">
                <a:tc gridSpan="3">
                  <a:txBody>
                    <a:bodyPr/>
                    <a:lstStyle/>
                    <a:p>
                      <a:pPr algn="ctr"/>
                      <a:r>
                        <a:rPr lang="en-US" sz="2000" dirty="0" smtClean="0"/>
                        <a:t>REQUIRED FCOI REPORTS TO</a:t>
                      </a:r>
                      <a:r>
                        <a:rPr lang="en-US" sz="2000" baseline="0" dirty="0" smtClean="0"/>
                        <a:t> BE PROVIDED TO NIH </a:t>
                      </a:r>
                    </a:p>
                    <a:p>
                      <a:pPr algn="ctr"/>
                      <a:r>
                        <a:rPr lang="en-US" sz="2000" baseline="0" dirty="0" smtClean="0"/>
                        <a:t>THROUGH eRA COMMONS FCOI MODULE</a:t>
                      </a:r>
                      <a:endParaRPr lang="en-US" sz="2000" dirty="0">
                        <a:latin typeface="Tahoma" pitchFamily="34" charset="0"/>
                        <a:cs typeface="Tahoma" pitchFamily="34" charset="0"/>
                      </a:endParaRPr>
                    </a:p>
                  </a:txBody>
                  <a:tcPr/>
                </a:tc>
                <a:tc hMerge="1">
                  <a:txBody>
                    <a:bodyPr/>
                    <a:lstStyle/>
                    <a:p>
                      <a:endParaRPr lang="en-US" dirty="0"/>
                    </a:p>
                  </a:txBody>
                  <a:tcPr/>
                </a:tc>
                <a:tc hMerge="1">
                  <a:txBody>
                    <a:bodyPr/>
                    <a:lstStyle/>
                    <a:p>
                      <a:endParaRPr lang="en-US" dirty="0"/>
                    </a:p>
                  </a:txBody>
                  <a:tcPr/>
                </a:tc>
              </a:tr>
              <a:tr h="365761">
                <a:tc>
                  <a:txBody>
                    <a:bodyPr/>
                    <a:lstStyle/>
                    <a:p>
                      <a:r>
                        <a:rPr lang="en-US" sz="2000" b="1" dirty="0" smtClean="0"/>
                        <a:t>Report</a:t>
                      </a:r>
                      <a:endParaRPr lang="en-US" sz="2000" b="1" dirty="0">
                        <a:latin typeface="Tahoma" pitchFamily="34" charset="0"/>
                        <a:cs typeface="Tahoma" pitchFamily="34" charset="0"/>
                      </a:endParaRPr>
                    </a:p>
                  </a:txBody>
                  <a:tcPr/>
                </a:tc>
                <a:tc>
                  <a:txBody>
                    <a:bodyPr/>
                    <a:lstStyle/>
                    <a:p>
                      <a:r>
                        <a:rPr lang="en-US" sz="2000" b="1" dirty="0" smtClean="0"/>
                        <a:t>Content</a:t>
                      </a:r>
                      <a:endParaRPr lang="en-US" sz="2000" b="1" dirty="0">
                        <a:latin typeface="Tahoma" pitchFamily="34" charset="0"/>
                        <a:cs typeface="Tahoma" pitchFamily="34" charset="0"/>
                      </a:endParaRPr>
                    </a:p>
                  </a:txBody>
                  <a:tcPr/>
                </a:tc>
                <a:tc>
                  <a:txBody>
                    <a:bodyPr/>
                    <a:lstStyle/>
                    <a:p>
                      <a:r>
                        <a:rPr lang="en-US" sz="2000" b="1" dirty="0" smtClean="0"/>
                        <a:t>Required when?</a:t>
                      </a:r>
                      <a:endParaRPr lang="en-US" sz="2000" b="1" dirty="0">
                        <a:latin typeface="Tahoma" pitchFamily="34" charset="0"/>
                        <a:cs typeface="Tahoma" pitchFamily="34" charset="0"/>
                      </a:endParaRPr>
                    </a:p>
                  </a:txBody>
                  <a:tcPr/>
                </a:tc>
              </a:tr>
              <a:tr h="1636150">
                <a:tc>
                  <a:txBody>
                    <a:bodyPr/>
                    <a:lstStyle/>
                    <a:p>
                      <a:r>
                        <a:rPr lang="en-US" sz="1700" b="1" dirty="0" smtClean="0"/>
                        <a:t>Initial</a:t>
                      </a:r>
                      <a:r>
                        <a:rPr lang="en-US" sz="1700" b="1" baseline="0" dirty="0" smtClean="0"/>
                        <a:t> </a:t>
                      </a:r>
                      <a:r>
                        <a:rPr lang="en-US" sz="1700" b="1" dirty="0" smtClean="0"/>
                        <a:t>FCOI</a:t>
                      </a:r>
                      <a:r>
                        <a:rPr lang="en-US" sz="1700" b="1" baseline="0" dirty="0" smtClean="0"/>
                        <a:t> Report</a:t>
                      </a:r>
                      <a:endParaRPr lang="en-US" sz="1700" b="1" dirty="0">
                        <a:latin typeface="Tahoma" pitchFamily="34" charset="0"/>
                        <a:cs typeface="Tahoma" pitchFamily="34" charset="0"/>
                      </a:endParaRPr>
                    </a:p>
                  </a:txBody>
                  <a:tcPr/>
                </a:tc>
                <a:tc>
                  <a:txBody>
                    <a:bodyPr/>
                    <a:lstStyle/>
                    <a:p>
                      <a:r>
                        <a:rPr lang="en-US" sz="1700" dirty="0" smtClean="0"/>
                        <a:t>Grant</a:t>
                      </a:r>
                      <a:r>
                        <a:rPr lang="en-US" sz="1700" baseline="0" dirty="0" smtClean="0"/>
                        <a:t> Number, PI, Name of Entity with FCOI, Nature of FCOI, Value of financial interest (in increments), Description of how FI relates to research, Key Elements of Management Plan.</a:t>
                      </a:r>
                      <a:endParaRPr lang="en-US" sz="1700" dirty="0">
                        <a:latin typeface="Tahoma" pitchFamily="34" charset="0"/>
                        <a:cs typeface="Tahoma" pitchFamily="34" charset="0"/>
                      </a:endParaRPr>
                    </a:p>
                  </a:txBody>
                  <a:tcPr/>
                </a:tc>
                <a:tc>
                  <a:txBody>
                    <a:bodyPr/>
                    <a:lstStyle/>
                    <a:p>
                      <a:pPr marL="342900" indent="-342900">
                        <a:buAutoNum type="arabicParenBoth"/>
                      </a:pPr>
                      <a:r>
                        <a:rPr lang="en-US" sz="1700" baseline="0" dirty="0" smtClean="0"/>
                        <a:t>Prior to expenditure of funds</a:t>
                      </a:r>
                    </a:p>
                    <a:p>
                      <a:pPr marL="342900" indent="-342900">
                        <a:buAutoNum type="arabicParenBoth"/>
                      </a:pPr>
                      <a:r>
                        <a:rPr lang="en-US" sz="1700" baseline="0" dirty="0" smtClean="0"/>
                        <a:t>Within 60 days of any subsequently identified FCOI</a:t>
                      </a:r>
                    </a:p>
                    <a:p>
                      <a:pPr marL="342900" indent="-342900">
                        <a:buNone/>
                      </a:pPr>
                      <a:endParaRPr lang="en-US" sz="1700" dirty="0">
                        <a:solidFill>
                          <a:srgbClr val="FF0000"/>
                        </a:solidFill>
                        <a:latin typeface="Tahoma" pitchFamily="34" charset="0"/>
                        <a:cs typeface="Tahoma" pitchFamily="34" charset="0"/>
                      </a:endParaRPr>
                    </a:p>
                  </a:txBody>
                  <a:tcPr/>
                </a:tc>
              </a:tr>
              <a:tr h="1295401">
                <a:tc>
                  <a:txBody>
                    <a:bodyPr/>
                    <a:lstStyle/>
                    <a:p>
                      <a:r>
                        <a:rPr lang="en-US" sz="1700" b="1" dirty="0" smtClean="0"/>
                        <a:t>Annual FCOI Report</a:t>
                      </a:r>
                      <a:endParaRPr lang="en-US" sz="1700" b="1" dirty="0">
                        <a:latin typeface="Tahoma" pitchFamily="34" charset="0"/>
                        <a:cs typeface="Tahoma" pitchFamily="34" charset="0"/>
                      </a:endParaRPr>
                    </a:p>
                  </a:txBody>
                  <a:tcPr/>
                </a:tc>
                <a:tc>
                  <a:txBody>
                    <a:bodyPr/>
                    <a:lstStyle/>
                    <a:p>
                      <a:r>
                        <a:rPr lang="en-US" sz="1700" dirty="0" smtClean="0"/>
                        <a:t>Status of FCOI and</a:t>
                      </a:r>
                      <a:r>
                        <a:rPr lang="en-US" sz="1700" baseline="0" dirty="0" smtClean="0"/>
                        <a:t> Changes to Management Plan </a:t>
                      </a:r>
                      <a:endParaRPr lang="en-US" sz="1700" dirty="0" smtClean="0">
                        <a:latin typeface="Tahoma" pitchFamily="34" charset="0"/>
                        <a:cs typeface="Tahoma" pitchFamily="34" charset="0"/>
                      </a:endParaRPr>
                    </a:p>
                  </a:txBody>
                  <a:tcPr/>
                </a:tc>
                <a:tc>
                  <a:txBody>
                    <a:bodyPr/>
                    <a:lstStyle/>
                    <a:p>
                      <a:pPr marL="0" lvl="0" indent="-342900" algn="l" defTabSz="914400" rtl="0" eaLnBrk="1" latinLnBrk="0" hangingPunct="1">
                        <a:buNone/>
                      </a:pPr>
                      <a:r>
                        <a:rPr lang="en-US" sz="1700" kern="1200" baseline="0" dirty="0" smtClean="0"/>
                        <a:t>Annual report due at same time as when submitting annual progress report or at time of extension.</a:t>
                      </a:r>
                      <a:endParaRPr lang="en-US" sz="1700" kern="1200" baseline="0" dirty="0">
                        <a:solidFill>
                          <a:schemeClr val="bg2"/>
                        </a:solidFill>
                        <a:latin typeface="Tahoma" pitchFamily="34" charset="0"/>
                        <a:ea typeface="+mn-ea"/>
                        <a:cs typeface="Tahoma" pitchFamily="34" charset="0"/>
                      </a:endParaRPr>
                    </a:p>
                  </a:txBody>
                  <a:tcPr/>
                </a:tc>
              </a:tr>
              <a:tr h="1121066">
                <a:tc>
                  <a:txBody>
                    <a:bodyPr/>
                    <a:lstStyle/>
                    <a:p>
                      <a:r>
                        <a:rPr lang="en-US" sz="1700" b="1" dirty="0" smtClean="0"/>
                        <a:t>Revised FCOI Report</a:t>
                      </a:r>
                      <a:endParaRPr lang="en-US" sz="1700" b="1" dirty="0">
                        <a:latin typeface="Tahoma" pitchFamily="34" charset="0"/>
                        <a:cs typeface="Tahoma" pitchFamily="34" charset="0"/>
                      </a:endParaRPr>
                    </a:p>
                  </a:txBody>
                  <a:tcPr/>
                </a:tc>
                <a:tc>
                  <a:txBody>
                    <a:bodyPr/>
                    <a:lstStyle/>
                    <a:p>
                      <a:r>
                        <a:rPr lang="en-US" sz="1700" dirty="0" smtClean="0"/>
                        <a:t>If applicable, update</a:t>
                      </a:r>
                      <a:r>
                        <a:rPr lang="en-US" sz="1700" baseline="0" dirty="0" smtClean="0"/>
                        <a:t> a previously submitted FCOI report to describe  actions that will be taken to manage FCOI going forward.</a:t>
                      </a:r>
                      <a:endParaRPr lang="en-US" sz="1700" dirty="0">
                        <a:latin typeface="Tahoma" pitchFamily="34" charset="0"/>
                        <a:cs typeface="Tahoma" pitchFamily="34" charset="0"/>
                      </a:endParaRPr>
                    </a:p>
                  </a:txBody>
                  <a:tcPr/>
                </a:tc>
                <a:tc>
                  <a:txBody>
                    <a:bodyPr/>
                    <a:lstStyle/>
                    <a:p>
                      <a:r>
                        <a:rPr lang="en-US" sz="1700" baseline="0" dirty="0" smtClean="0"/>
                        <a:t>After completion of retrospective review, if needed.</a:t>
                      </a:r>
                      <a:endParaRPr lang="en-US" sz="1700" dirty="0">
                        <a:solidFill>
                          <a:schemeClr val="bg2"/>
                        </a:solidFill>
                        <a:latin typeface="Tahoma" pitchFamily="34" charset="0"/>
                        <a:cs typeface="Tahoma" pitchFamily="34" charset="0"/>
                      </a:endParaRPr>
                    </a:p>
                  </a:txBody>
                  <a:tcPr/>
                </a:tc>
              </a:tr>
              <a:tr h="1636150">
                <a:tc>
                  <a:txBody>
                    <a:bodyPr/>
                    <a:lstStyle/>
                    <a:p>
                      <a:r>
                        <a:rPr lang="en-US" sz="1700" b="1" dirty="0" smtClean="0"/>
                        <a:t>Mitigation</a:t>
                      </a:r>
                      <a:r>
                        <a:rPr lang="en-US" sz="1700" b="1" baseline="0" dirty="0" smtClean="0"/>
                        <a:t> Report</a:t>
                      </a:r>
                      <a:endParaRPr lang="en-US" sz="1700" b="1" dirty="0">
                        <a:latin typeface="Tahoma" pitchFamily="34" charset="0"/>
                        <a:cs typeface="Tahoma" pitchFamily="34" charset="0"/>
                      </a:endParaRPr>
                    </a:p>
                  </a:txBody>
                  <a:tcPr/>
                </a:tc>
                <a:tc>
                  <a:txBody>
                    <a:bodyPr/>
                    <a:lstStyle/>
                    <a:p>
                      <a:r>
                        <a:rPr lang="en-US" sz="1700" dirty="0" smtClean="0"/>
                        <a:t>Project Number, Project</a:t>
                      </a:r>
                      <a:r>
                        <a:rPr lang="en-US" sz="1700" baseline="0" dirty="0" smtClean="0"/>
                        <a:t> Title, Contact PI/PD, Name of Investigator with FCOI, Name of Entity with FCOI, Reason for review, Detail Methodology, Findings and Conclusion.</a:t>
                      </a:r>
                      <a:endParaRPr lang="en-US" sz="1700" dirty="0">
                        <a:latin typeface="Tahoma" pitchFamily="34" charset="0"/>
                        <a:cs typeface="Tahoma" pitchFamily="34" charset="0"/>
                      </a:endParaRPr>
                    </a:p>
                  </a:txBody>
                  <a:tcPr/>
                </a:tc>
                <a:tc>
                  <a:txBody>
                    <a:bodyPr/>
                    <a:lstStyle/>
                    <a:p>
                      <a:r>
                        <a:rPr lang="en-US" sz="1700" dirty="0" smtClean="0"/>
                        <a:t>When bias is found as a result of a retrospective</a:t>
                      </a:r>
                      <a:r>
                        <a:rPr lang="en-US" sz="1700" baseline="0" dirty="0" smtClean="0"/>
                        <a:t> review.</a:t>
                      </a:r>
                      <a:endParaRPr lang="en-US" sz="1700" dirty="0">
                        <a:latin typeface="Tahoma" pitchFamily="34" charset="0"/>
                        <a:cs typeface="Tahoma" pitchFamily="34" charset="0"/>
                      </a:endParaRPr>
                    </a:p>
                  </a:txBody>
                  <a:tcPr/>
                </a:tc>
              </a:tr>
            </a:tbl>
          </a:graphicData>
        </a:graphic>
      </p:graphicFrame>
    </p:spTree>
  </p:cSld>
  <p:clrMapOvr>
    <a:masterClrMapping/>
  </p:clrMapOvr>
  <p:transition spd="med">
    <p:fade thruBlk="1"/>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120737A-9472-472E-827E-5F31580816B4}" type="slidenum">
              <a:rPr lang="en-US" smtClean="0"/>
              <a:pPr>
                <a:defRPr/>
              </a:pPr>
              <a:t>59</a:t>
            </a:fld>
            <a:endParaRPr lang="en-US"/>
          </a:p>
        </p:txBody>
      </p:sp>
      <p:sp>
        <p:nvSpPr>
          <p:cNvPr id="5" name="Title 4"/>
          <p:cNvSpPr>
            <a:spLocks noGrp="1"/>
          </p:cNvSpPr>
          <p:nvPr>
            <p:ph type="title"/>
          </p:nvPr>
        </p:nvSpPr>
        <p:spPr>
          <a:xfrm>
            <a:off x="457200" y="2133600"/>
            <a:ext cx="8229600" cy="1143000"/>
          </a:xfrm>
        </p:spPr>
        <p:txBody>
          <a:bodyPr/>
          <a:lstStyle/>
          <a:p>
            <a:r>
              <a:rPr lang="en-US" dirty="0" smtClean="0"/>
              <a:t>At the NIH</a:t>
            </a:r>
            <a:endParaRPr lang="en-US" dirty="0"/>
          </a:p>
        </p:txBody>
      </p:sp>
      <p:sp>
        <p:nvSpPr>
          <p:cNvPr id="6" name="TextBox 5"/>
          <p:cNvSpPr txBox="1"/>
          <p:nvPr/>
        </p:nvSpPr>
        <p:spPr>
          <a:xfrm>
            <a:off x="228600" y="4343400"/>
            <a:ext cx="5943600" cy="1311128"/>
          </a:xfrm>
          <a:prstGeom prst="rect">
            <a:avLst/>
          </a:prstGeom>
          <a:noFill/>
        </p:spPr>
        <p:txBody>
          <a:bodyPr wrap="square" rtlCol="0">
            <a:spAutoFit/>
          </a:bodyPr>
          <a:lstStyle/>
          <a:p>
            <a:r>
              <a:rPr lang="en-US" b="1" dirty="0" smtClean="0"/>
              <a:t>Kathy Hancock</a:t>
            </a:r>
          </a:p>
          <a:p>
            <a:endParaRPr lang="en-US" b="1" dirty="0" smtClean="0"/>
          </a:p>
          <a:p>
            <a:pPr eaLnBrk="1" hangingPunct="1">
              <a:lnSpc>
                <a:spcPct val="80000"/>
              </a:lnSpc>
              <a:buFont typeface="Wingdings" pitchFamily="2" charset="2"/>
              <a:buNone/>
              <a:defRPr/>
            </a:pPr>
            <a:r>
              <a:rPr lang="en-US" b="1" dirty="0" smtClean="0">
                <a:latin typeface="Tahoma" pitchFamily="34" charset="0"/>
              </a:rPr>
              <a:t>Assistant Grants Compliance Officer</a:t>
            </a:r>
          </a:p>
          <a:p>
            <a:pPr eaLnBrk="1" hangingPunct="1">
              <a:lnSpc>
                <a:spcPct val="80000"/>
              </a:lnSpc>
              <a:buFont typeface="Wingdings" pitchFamily="2" charset="2"/>
              <a:buNone/>
              <a:defRPr/>
            </a:pPr>
            <a:r>
              <a:rPr lang="en-US" b="1" dirty="0" smtClean="0">
                <a:latin typeface="Tahoma" pitchFamily="34" charset="0"/>
              </a:rPr>
              <a:t>Division of Grants Compliance and Oversight </a:t>
            </a:r>
          </a:p>
          <a:p>
            <a:pPr eaLnBrk="1" hangingPunct="1">
              <a:lnSpc>
                <a:spcPct val="80000"/>
              </a:lnSpc>
              <a:buFont typeface="Wingdings" pitchFamily="2" charset="2"/>
              <a:buNone/>
              <a:defRPr/>
            </a:pPr>
            <a:r>
              <a:rPr lang="en-US" b="1" dirty="0" smtClean="0">
                <a:latin typeface="Tahoma" pitchFamily="34" charset="0"/>
              </a:rPr>
              <a:t>Office of Extramural Research</a:t>
            </a:r>
            <a:endParaRPr lang="en-US" dirty="0"/>
          </a:p>
        </p:txBody>
      </p:sp>
    </p:spTree>
  </p:cSld>
  <p:clrMapOvr>
    <a:masterClrMapping/>
  </p:clrMapOvr>
  <p:transition spd="med">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371600"/>
            <a:ext cx="8610600" cy="4876800"/>
          </a:xfrm>
        </p:spPr>
        <p:txBody>
          <a:bodyPr>
            <a:noAutofit/>
          </a:bodyPr>
          <a:lstStyle/>
          <a:p>
            <a:pPr>
              <a:lnSpc>
                <a:spcPct val="120000"/>
              </a:lnSpc>
              <a:buClr>
                <a:schemeClr val="tx1"/>
              </a:buClr>
              <a:buSzPct val="80000"/>
              <a:buFont typeface="Wingdings" pitchFamily="2" charset="2"/>
              <a:buChar char="§"/>
              <a:defRPr/>
            </a:pPr>
            <a:r>
              <a:rPr lang="en-US" sz="2800" dirty="0" smtClean="0">
                <a:latin typeface="Tahoma" pitchFamily="34" charset="0"/>
                <a:cs typeface="Tahoma" pitchFamily="34" charset="0"/>
              </a:rPr>
              <a:t>Revised regulations on:</a:t>
            </a:r>
          </a:p>
          <a:p>
            <a:pPr lvl="1">
              <a:lnSpc>
                <a:spcPct val="120000"/>
              </a:lnSpc>
              <a:buClr>
                <a:schemeClr val="tx1"/>
              </a:buClr>
              <a:buSzPct val="80000"/>
              <a:buFont typeface="Arial" pitchFamily="34" charset="0"/>
              <a:buChar char="•"/>
              <a:defRPr/>
            </a:pPr>
            <a:r>
              <a:rPr lang="en-US" sz="2400" dirty="0" smtClean="0">
                <a:latin typeface="Tahoma" pitchFamily="34" charset="0"/>
                <a:cs typeface="Tahoma" pitchFamily="34" charset="0"/>
              </a:rPr>
              <a:t> </a:t>
            </a:r>
            <a:r>
              <a:rPr lang="en-US" sz="2400" i="1" dirty="0" smtClean="0">
                <a:latin typeface="Tahoma" pitchFamily="34" charset="0"/>
                <a:cs typeface="Tahoma" pitchFamily="34" charset="0"/>
              </a:rPr>
              <a:t>Responsibility of Applicants for Promoting Objectivity in Research for which Public Health Service Funding is Sought </a:t>
            </a:r>
          </a:p>
          <a:p>
            <a:pPr lvl="1">
              <a:lnSpc>
                <a:spcPct val="120000"/>
              </a:lnSpc>
              <a:buClr>
                <a:schemeClr val="tx1"/>
              </a:buClr>
              <a:buSzPct val="80000"/>
              <a:buFont typeface="Arial" pitchFamily="34" charset="0"/>
              <a:buChar char="•"/>
              <a:defRPr/>
            </a:pPr>
            <a:r>
              <a:rPr lang="en-US" sz="2400" i="1" dirty="0" smtClean="0"/>
              <a:t>Responsible Prospective Contractors</a:t>
            </a:r>
            <a:endParaRPr lang="en-US" sz="1200" dirty="0" smtClean="0">
              <a:latin typeface="Tahoma" pitchFamily="34" charset="0"/>
              <a:cs typeface="Tahoma" pitchFamily="34" charset="0"/>
            </a:endParaRPr>
          </a:p>
          <a:p>
            <a:pPr>
              <a:lnSpc>
                <a:spcPct val="120000"/>
              </a:lnSpc>
              <a:buClr>
                <a:schemeClr val="tx1"/>
              </a:buClr>
              <a:buSzPct val="80000"/>
              <a:buFont typeface="Wingdings" pitchFamily="2" charset="2"/>
              <a:buChar char="§"/>
              <a:defRPr/>
            </a:pPr>
            <a:r>
              <a:rPr lang="en-US" sz="2800" dirty="0" smtClean="0">
                <a:latin typeface="Tahoma" pitchFamily="34" charset="0"/>
                <a:cs typeface="Tahoma" pitchFamily="34" charset="0"/>
              </a:rPr>
              <a:t>Published in Federal Register on August 25, 2011</a:t>
            </a:r>
          </a:p>
          <a:p>
            <a:pPr>
              <a:lnSpc>
                <a:spcPct val="120000"/>
              </a:lnSpc>
              <a:buClr>
                <a:schemeClr val="tx1"/>
              </a:buClr>
              <a:buSzPct val="80000"/>
              <a:buFont typeface="Wingdings" pitchFamily="2" charset="2"/>
              <a:buChar char="§"/>
              <a:defRPr/>
            </a:pPr>
            <a:r>
              <a:rPr lang="en-US" sz="2800" dirty="0" smtClean="0">
                <a:latin typeface="Tahoma" pitchFamily="34" charset="0"/>
                <a:cs typeface="Tahoma" pitchFamily="34" charset="0"/>
              </a:rPr>
              <a:t>Implementation by August 24, 2012</a:t>
            </a:r>
          </a:p>
          <a:p>
            <a:pPr>
              <a:lnSpc>
                <a:spcPct val="120000"/>
              </a:lnSpc>
              <a:buClr>
                <a:schemeClr val="tx1"/>
              </a:buClr>
              <a:buSzPct val="80000"/>
              <a:buFont typeface="Wingdings" pitchFamily="2" charset="2"/>
              <a:buChar char="§"/>
              <a:defRPr/>
            </a:pPr>
            <a:r>
              <a:rPr lang="en-US" sz="2800" dirty="0" smtClean="0">
                <a:latin typeface="Tahoma" pitchFamily="34" charset="0"/>
                <a:cs typeface="Tahoma" pitchFamily="34" charset="0"/>
              </a:rPr>
              <a:t>Applies to each Notice of Award issued subsequent to compliance dates of final rule </a:t>
            </a:r>
            <a:endParaRPr lang="en-US" sz="2800" dirty="0">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pPr>
              <a:defRPr/>
            </a:pPr>
            <a:fld id="{D156A5F6-AED3-4F5B-A348-FB108D4504FE}" type="slidenum">
              <a:rPr lang="en-US" smtClean="0"/>
              <a:pPr>
                <a:defRPr/>
              </a:pPr>
              <a:t>6</a:t>
            </a:fld>
            <a:endParaRPr lang="en-US"/>
          </a:p>
        </p:txBody>
      </p:sp>
      <p:sp>
        <p:nvSpPr>
          <p:cNvPr id="2" name="Title 1"/>
          <p:cNvSpPr>
            <a:spLocks noGrp="1"/>
          </p:cNvSpPr>
          <p:nvPr>
            <p:ph type="title"/>
          </p:nvPr>
        </p:nvSpPr>
        <p:spPr>
          <a:xfrm>
            <a:off x="0" y="0"/>
            <a:ext cx="9144000" cy="1143000"/>
          </a:xfrm>
        </p:spPr>
        <p:txBody>
          <a:bodyPr/>
          <a:lstStyle/>
          <a:p>
            <a:pPr algn="ctr"/>
            <a:r>
              <a:rPr lang="en-US" dirty="0" smtClean="0">
                <a:latin typeface="Tahoma" pitchFamily="34" charset="0"/>
              </a:rPr>
              <a:t>2011 Revised FCOI Regulation</a:t>
            </a:r>
            <a:endParaRPr lang="en-US" dirty="0"/>
          </a:p>
        </p:txBody>
      </p:sp>
    </p:spTree>
  </p:cSld>
  <p:clrMapOvr>
    <a:masterClrMapping/>
  </p:clrMapOvr>
  <p:transition spd="med">
    <p:fade thruBlk="1"/>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12875"/>
            <a:ext cx="8305800" cy="5064125"/>
          </a:xfrm>
        </p:spPr>
        <p:txBody>
          <a:bodyPr>
            <a:noAutofit/>
          </a:bodyPr>
          <a:lstStyle/>
          <a:p>
            <a:pPr>
              <a:buClrTx/>
              <a:buSzPct val="100000"/>
              <a:buFont typeface="Wingdings" pitchFamily="2" charset="2"/>
              <a:buChar char="§"/>
            </a:pPr>
            <a:r>
              <a:rPr lang="en-US" sz="2200" dirty="0" smtClean="0">
                <a:latin typeface="Tahoma" pitchFamily="34" charset="0"/>
                <a:cs typeface="Tahoma" pitchFamily="34" charset="0"/>
              </a:rPr>
              <a:t>If the failure of an Investigator to comply with the Institution’s FCOI policy or FCOI management plan appears to have biased the design, conduct, or reporting of the NIH-funded research, the Institution shall promptly notify the NIH of the corrective action taken or to be taken.</a:t>
            </a:r>
          </a:p>
          <a:p>
            <a:pPr>
              <a:buClrTx/>
              <a:buSzPct val="100000"/>
              <a:buFont typeface="Wingdings" pitchFamily="2" charset="2"/>
              <a:buChar char="§"/>
            </a:pPr>
            <a:endParaRPr lang="en-US" sz="1050" dirty="0" smtClean="0">
              <a:latin typeface="Tahoma" pitchFamily="34" charset="0"/>
              <a:cs typeface="Tahoma" pitchFamily="34" charset="0"/>
            </a:endParaRPr>
          </a:p>
          <a:p>
            <a:pPr>
              <a:buClrTx/>
              <a:buSzPct val="100000"/>
              <a:buFont typeface="Wingdings" pitchFamily="2" charset="2"/>
              <a:buChar char="§"/>
            </a:pPr>
            <a:r>
              <a:rPr lang="en-US" sz="2200" dirty="0" smtClean="0">
                <a:latin typeface="Tahoma" pitchFamily="34" charset="0"/>
                <a:cs typeface="Tahoma" pitchFamily="34" charset="0"/>
              </a:rPr>
              <a:t>NIH may determine that corrective action is needed and may include directions to the Institution on how to maintain appropriate objectivity in NIH-funded research.</a:t>
            </a:r>
          </a:p>
          <a:p>
            <a:pPr>
              <a:buClrTx/>
              <a:buSzPct val="100000"/>
              <a:buFont typeface="Wingdings" pitchFamily="2" charset="2"/>
              <a:buChar char="§"/>
            </a:pPr>
            <a:endParaRPr lang="en-US" sz="1050" dirty="0" smtClean="0">
              <a:latin typeface="Tahoma" pitchFamily="34" charset="0"/>
              <a:cs typeface="Tahoma" pitchFamily="34" charset="0"/>
            </a:endParaRPr>
          </a:p>
          <a:p>
            <a:pPr>
              <a:buClrTx/>
              <a:buSzPct val="100000"/>
              <a:buFont typeface="Wingdings" pitchFamily="2" charset="2"/>
              <a:buChar char="§"/>
            </a:pPr>
            <a:r>
              <a:rPr lang="en-US" sz="2200" dirty="0" smtClean="0">
                <a:latin typeface="Tahoma" pitchFamily="34" charset="0"/>
                <a:cs typeface="Tahoma" pitchFamily="34" charset="0"/>
              </a:rPr>
              <a:t>NIH may require Institutions employing such an Investigator to enforce any applicable corrective actions prior to award or when the transfer of a grant involves such an Investigator.</a:t>
            </a:r>
            <a:endParaRPr lang="en-US" sz="2200" dirty="0">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pPr>
              <a:defRPr/>
            </a:pPr>
            <a:fld id="{9120737A-9472-472E-827E-5F31580816B4}" type="slidenum">
              <a:rPr lang="en-US" smtClean="0"/>
              <a:pPr>
                <a:defRPr/>
              </a:pPr>
              <a:t>60</a:t>
            </a:fld>
            <a:endParaRPr lang="en-US"/>
          </a:p>
        </p:txBody>
      </p:sp>
      <p:sp>
        <p:nvSpPr>
          <p:cNvPr id="2" name="Title 1"/>
          <p:cNvSpPr>
            <a:spLocks noGrp="1"/>
          </p:cNvSpPr>
          <p:nvPr>
            <p:ph type="title"/>
          </p:nvPr>
        </p:nvSpPr>
        <p:spPr>
          <a:xfrm>
            <a:off x="457200" y="1"/>
            <a:ext cx="8229600" cy="1417638"/>
          </a:xfrm>
        </p:spPr>
        <p:txBody>
          <a:bodyPr/>
          <a:lstStyle/>
          <a:p>
            <a:pPr algn="ctr"/>
            <a:r>
              <a:rPr lang="en-US" dirty="0" smtClean="0">
                <a:latin typeface="Tahoma" pitchFamily="34" charset="0"/>
                <a:cs typeface="Tahoma" pitchFamily="34" charset="0"/>
              </a:rPr>
              <a:t>NIH Responsibilities</a:t>
            </a:r>
            <a:endParaRPr lang="en-US" dirty="0">
              <a:latin typeface="Tahoma" pitchFamily="34" charset="0"/>
              <a:cs typeface="Tahoma" pitchFamily="34" charset="0"/>
            </a:endParaRPr>
          </a:p>
        </p:txBody>
      </p:sp>
    </p:spTree>
  </p:cSld>
  <p:clrMapOvr>
    <a:masterClrMapping/>
  </p:clrMapOvr>
  <p:transition spd="med">
    <p:fade thruBlk="1"/>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9200"/>
            <a:ext cx="9144000" cy="5181600"/>
          </a:xfrm>
        </p:spPr>
        <p:txBody>
          <a:bodyPr>
            <a:normAutofit lnSpcReduction="10000"/>
          </a:bodyPr>
          <a:lstStyle/>
          <a:p>
            <a:pPr lvl="1">
              <a:lnSpc>
                <a:spcPct val="80000"/>
              </a:lnSpc>
              <a:buClrTx/>
              <a:buSzPct val="100000"/>
              <a:buFont typeface="Wingdings" pitchFamily="2" charset="2"/>
              <a:buChar char="§"/>
            </a:pPr>
            <a:r>
              <a:rPr lang="en-US" sz="2400" dirty="0" smtClean="0">
                <a:effectLst/>
                <a:latin typeface="Tahoma" pitchFamily="34" charset="0"/>
                <a:cs typeface="Tahoma" pitchFamily="34" charset="0"/>
              </a:rPr>
              <a:t>NIH may inquire at any time before, during or after award into any Investigator disclosure of financial interests and the Institution’s review (including any retrospective review) of, and response to, such disclosure, regardless of whether the disclosure resulted in the Institution’s determination of a FCOI.</a:t>
            </a:r>
          </a:p>
          <a:p>
            <a:pPr lvl="1">
              <a:lnSpc>
                <a:spcPct val="80000"/>
              </a:lnSpc>
              <a:buClrTx/>
              <a:buSzPct val="100000"/>
              <a:buFont typeface="Wingdings" pitchFamily="2" charset="2"/>
              <a:buChar char="§"/>
            </a:pPr>
            <a:endParaRPr lang="en-US" sz="2400" dirty="0" smtClean="0">
              <a:effectLst/>
              <a:latin typeface="Tahoma" pitchFamily="34" charset="0"/>
              <a:cs typeface="Tahoma" pitchFamily="34" charset="0"/>
            </a:endParaRPr>
          </a:p>
          <a:p>
            <a:pPr lvl="1">
              <a:lnSpc>
                <a:spcPct val="80000"/>
              </a:lnSpc>
              <a:buClrTx/>
              <a:buSzPct val="100000"/>
              <a:buFont typeface="Wingdings" pitchFamily="2" charset="2"/>
              <a:buChar char="§"/>
            </a:pPr>
            <a:r>
              <a:rPr lang="en-US" sz="2400" dirty="0" smtClean="0">
                <a:effectLst/>
                <a:latin typeface="Tahoma" pitchFamily="34" charset="0"/>
                <a:cs typeface="Tahoma" pitchFamily="34" charset="0"/>
              </a:rPr>
              <a:t>Institutions are required to submit, or permit on site review of, all records pertinent to compliance with the regulation.  </a:t>
            </a:r>
          </a:p>
          <a:p>
            <a:pPr lvl="1">
              <a:lnSpc>
                <a:spcPct val="80000"/>
              </a:lnSpc>
              <a:buClrTx/>
              <a:buSzPct val="100000"/>
              <a:buFont typeface="Wingdings" pitchFamily="2" charset="2"/>
              <a:buChar char="§"/>
            </a:pPr>
            <a:endParaRPr lang="en-US" sz="2400" dirty="0" smtClean="0">
              <a:effectLst/>
              <a:latin typeface="Tahoma" pitchFamily="34" charset="0"/>
              <a:cs typeface="Tahoma" pitchFamily="34" charset="0"/>
            </a:endParaRPr>
          </a:p>
          <a:p>
            <a:pPr lvl="1">
              <a:lnSpc>
                <a:spcPct val="80000"/>
              </a:lnSpc>
              <a:buClrTx/>
              <a:buSzPct val="100000"/>
              <a:buFont typeface="Wingdings" pitchFamily="2" charset="2"/>
              <a:buChar char="§"/>
            </a:pPr>
            <a:r>
              <a:rPr lang="en-US" sz="2400" dirty="0" smtClean="0">
                <a:effectLst/>
                <a:latin typeface="Tahoma" pitchFamily="34" charset="0"/>
                <a:cs typeface="Tahoma" pitchFamily="34" charset="0"/>
              </a:rPr>
              <a:t>NIH will maintain confidentiality of all records of financial interest.</a:t>
            </a:r>
          </a:p>
          <a:p>
            <a:pPr lvl="1">
              <a:lnSpc>
                <a:spcPct val="80000"/>
              </a:lnSpc>
              <a:buClrTx/>
              <a:buSzPct val="100000"/>
              <a:buFont typeface="Wingdings" pitchFamily="2" charset="2"/>
              <a:buChar char="§"/>
            </a:pPr>
            <a:endParaRPr lang="en-US" sz="2400" dirty="0" smtClean="0">
              <a:effectLst/>
              <a:latin typeface="Tahoma" pitchFamily="34" charset="0"/>
              <a:cs typeface="Tahoma" pitchFamily="34" charset="0"/>
            </a:endParaRPr>
          </a:p>
          <a:p>
            <a:pPr lvl="1">
              <a:lnSpc>
                <a:spcPct val="80000"/>
              </a:lnSpc>
              <a:buClrTx/>
              <a:buSzPct val="100000"/>
              <a:buFont typeface="Wingdings" pitchFamily="2" charset="2"/>
              <a:buChar char="§"/>
            </a:pPr>
            <a:r>
              <a:rPr lang="en-US" sz="2400" dirty="0" smtClean="0">
                <a:effectLst/>
                <a:latin typeface="Tahoma" pitchFamily="34" charset="0"/>
                <a:cs typeface="Tahoma" pitchFamily="34" charset="0"/>
              </a:rPr>
              <a:t>If NIH decides that a particular FCOI will bias the objectivity of research, NIH may impose special award conditions, suspend funding or impose other enforcement mechanisms until the matter is resolved.</a:t>
            </a:r>
          </a:p>
          <a:p>
            <a:pPr lvl="1">
              <a:lnSpc>
                <a:spcPct val="80000"/>
              </a:lnSpc>
              <a:buSzPct val="100000"/>
            </a:pPr>
            <a:endParaRPr lang="en-US" sz="2500" dirty="0" smtClean="0">
              <a:effectLst/>
            </a:endParaRPr>
          </a:p>
          <a:p>
            <a:pPr lvl="1">
              <a:lnSpc>
                <a:spcPct val="80000"/>
              </a:lnSpc>
              <a:buSzPct val="100000"/>
            </a:pPr>
            <a:endParaRPr lang="en-US" sz="2500" dirty="0" smtClean="0">
              <a:effectLst/>
            </a:endParaRPr>
          </a:p>
          <a:p>
            <a:pPr lvl="1">
              <a:lnSpc>
                <a:spcPct val="80000"/>
              </a:lnSpc>
              <a:buSzPct val="100000"/>
            </a:pPr>
            <a:endParaRPr lang="en-US" sz="2500" dirty="0" smtClean="0">
              <a:effectLst/>
            </a:endParaRPr>
          </a:p>
          <a:p>
            <a:endParaRPr lang="en-US" dirty="0"/>
          </a:p>
        </p:txBody>
      </p:sp>
      <p:sp>
        <p:nvSpPr>
          <p:cNvPr id="4" name="Slide Number Placeholder 3"/>
          <p:cNvSpPr>
            <a:spLocks noGrp="1"/>
          </p:cNvSpPr>
          <p:nvPr>
            <p:ph type="sldNum" sz="quarter" idx="12"/>
          </p:nvPr>
        </p:nvSpPr>
        <p:spPr/>
        <p:txBody>
          <a:bodyPr/>
          <a:lstStyle/>
          <a:p>
            <a:pPr>
              <a:defRPr/>
            </a:pPr>
            <a:fld id="{9120737A-9472-472E-827E-5F31580816B4}" type="slidenum">
              <a:rPr lang="en-US" smtClean="0"/>
              <a:pPr>
                <a:defRPr/>
              </a:pPr>
              <a:t>61</a:t>
            </a:fld>
            <a:endParaRPr lang="en-US"/>
          </a:p>
        </p:txBody>
      </p:sp>
      <p:sp>
        <p:nvSpPr>
          <p:cNvPr id="2" name="Title 1"/>
          <p:cNvSpPr>
            <a:spLocks noGrp="1"/>
          </p:cNvSpPr>
          <p:nvPr>
            <p:ph type="title"/>
          </p:nvPr>
        </p:nvSpPr>
        <p:spPr>
          <a:xfrm>
            <a:off x="457200" y="1"/>
            <a:ext cx="8229600" cy="1066800"/>
          </a:xfrm>
        </p:spPr>
        <p:txBody>
          <a:bodyPr>
            <a:normAutofit/>
          </a:bodyPr>
          <a:lstStyle/>
          <a:p>
            <a:pPr algn="ctr"/>
            <a:r>
              <a:rPr lang="en-US" sz="4000" dirty="0" smtClean="0">
                <a:latin typeface="Tahoma" pitchFamily="34" charset="0"/>
                <a:cs typeface="Tahoma" pitchFamily="34" charset="0"/>
              </a:rPr>
              <a:t>NIH Responsibilities</a:t>
            </a:r>
            <a:endParaRPr lang="en-US" sz="4000" dirty="0">
              <a:latin typeface="Tahoma" pitchFamily="34" charset="0"/>
              <a:cs typeface="Tahoma" pitchFamily="34" charset="0"/>
            </a:endParaRPr>
          </a:p>
        </p:txBody>
      </p:sp>
    </p:spTree>
  </p:cSld>
  <p:clrMapOvr>
    <a:masterClrMapping/>
  </p:clrMapOvr>
  <p:transition spd="med">
    <p:fade thruBlk="1"/>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759325"/>
          </a:xfrm>
        </p:spPr>
        <p:txBody>
          <a:bodyPr/>
          <a:lstStyle/>
          <a:p>
            <a:pPr marL="342900" lvl="1" indent="-342900">
              <a:buClrTx/>
              <a:buSzPct val="60000"/>
              <a:buFont typeface="Wingdings" pitchFamily="2" charset="2"/>
              <a:buChar char="n"/>
            </a:pPr>
            <a:r>
              <a:rPr lang="en-US" sz="2400" dirty="0" smtClean="0">
                <a:effectLst/>
                <a:latin typeface="Tahoma" pitchFamily="34" charset="0"/>
                <a:cs typeface="Tahoma" pitchFamily="34" charset="0"/>
              </a:rPr>
              <a:t>In any case in which NIH determines that an NIH-funded project of clinical research whose purpose is to evaluate the safety or effectiveness of a drug, medical device, or treatment has been designed, conducted, or reported by an Investigator with an FCOI that was not managed or reported by the Institution as required by regulation, the Institution shall require the Investigator involved to disclose the FCOI in each public presentation of the results of the research and to request an addendum to previously published presentations.  </a:t>
            </a:r>
          </a:p>
          <a:p>
            <a:pPr marL="342900" lvl="1" indent="-342900">
              <a:buClr>
                <a:schemeClr val="hlink"/>
              </a:buClr>
              <a:buSzPct val="60000"/>
              <a:buNone/>
            </a:pPr>
            <a:endParaRPr lang="en-US" sz="2400" dirty="0" smtClean="0">
              <a:effectLst/>
            </a:endParaRPr>
          </a:p>
          <a:p>
            <a:endParaRPr lang="en-US" dirty="0"/>
          </a:p>
        </p:txBody>
      </p:sp>
      <p:sp>
        <p:nvSpPr>
          <p:cNvPr id="4" name="Slide Number Placeholder 3"/>
          <p:cNvSpPr>
            <a:spLocks noGrp="1"/>
          </p:cNvSpPr>
          <p:nvPr>
            <p:ph type="sldNum" sz="quarter" idx="12"/>
          </p:nvPr>
        </p:nvSpPr>
        <p:spPr/>
        <p:txBody>
          <a:bodyPr/>
          <a:lstStyle/>
          <a:p>
            <a:pPr>
              <a:defRPr/>
            </a:pPr>
            <a:fld id="{9120737A-9472-472E-827E-5F31580816B4}" type="slidenum">
              <a:rPr lang="en-US" smtClean="0"/>
              <a:pPr>
                <a:defRPr/>
              </a:pPr>
              <a:t>62</a:t>
            </a:fld>
            <a:endParaRPr lang="en-US"/>
          </a:p>
        </p:txBody>
      </p:sp>
      <p:sp>
        <p:nvSpPr>
          <p:cNvPr id="2" name="Title 1"/>
          <p:cNvSpPr>
            <a:spLocks noGrp="1"/>
          </p:cNvSpPr>
          <p:nvPr>
            <p:ph type="title"/>
          </p:nvPr>
        </p:nvSpPr>
        <p:spPr>
          <a:xfrm>
            <a:off x="457200" y="304799"/>
            <a:ext cx="8229600" cy="762001"/>
          </a:xfrm>
        </p:spPr>
        <p:txBody>
          <a:bodyPr>
            <a:normAutofit/>
          </a:bodyPr>
          <a:lstStyle/>
          <a:p>
            <a:pPr algn="ctr"/>
            <a:r>
              <a:rPr lang="en-US" sz="4000" dirty="0" smtClean="0">
                <a:latin typeface="Tahoma" pitchFamily="34" charset="0"/>
                <a:cs typeface="Tahoma" pitchFamily="34" charset="0"/>
              </a:rPr>
              <a:t>NIH Responsibilities</a:t>
            </a:r>
            <a:endParaRPr lang="en-US" sz="4000" dirty="0">
              <a:latin typeface="Tahoma" pitchFamily="34" charset="0"/>
              <a:cs typeface="Tahoma" pitchFamily="34" charset="0"/>
            </a:endParaRPr>
          </a:p>
        </p:txBody>
      </p:sp>
    </p:spTree>
  </p:cSld>
  <p:clrMapOvr>
    <a:masterClrMapping/>
  </p:clrMapOvr>
  <p:transition spd="med">
    <p:fade thruBlk="1"/>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120737A-9472-472E-827E-5F31580816B4}" type="slidenum">
              <a:rPr lang="en-US" smtClean="0"/>
              <a:pPr>
                <a:defRPr/>
              </a:pPr>
              <a:t>63</a:t>
            </a:fld>
            <a:endParaRPr lang="en-US"/>
          </a:p>
        </p:txBody>
      </p:sp>
      <p:sp>
        <p:nvSpPr>
          <p:cNvPr id="3" name="Title 2"/>
          <p:cNvSpPr>
            <a:spLocks noGrp="1"/>
          </p:cNvSpPr>
          <p:nvPr>
            <p:ph type="title"/>
          </p:nvPr>
        </p:nvSpPr>
        <p:spPr/>
        <p:txBody>
          <a:bodyPr/>
          <a:lstStyle/>
          <a:p>
            <a:r>
              <a:rPr lang="en-US" dirty="0" smtClean="0"/>
              <a:t>Resources and </a:t>
            </a:r>
            <a:br>
              <a:rPr lang="en-US" dirty="0" smtClean="0"/>
            </a:br>
            <a:r>
              <a:rPr lang="en-US" dirty="0" smtClean="0"/>
              <a:t>Q&amp;A Panel</a:t>
            </a:r>
            <a:endParaRPr lang="en-US" dirty="0"/>
          </a:p>
        </p:txBody>
      </p:sp>
      <p:sp>
        <p:nvSpPr>
          <p:cNvPr id="4" name="TextBox 3"/>
          <p:cNvSpPr txBox="1"/>
          <p:nvPr/>
        </p:nvSpPr>
        <p:spPr>
          <a:xfrm>
            <a:off x="228600" y="4343400"/>
            <a:ext cx="5943600" cy="1311128"/>
          </a:xfrm>
          <a:prstGeom prst="rect">
            <a:avLst/>
          </a:prstGeom>
          <a:noFill/>
        </p:spPr>
        <p:txBody>
          <a:bodyPr wrap="square" rtlCol="0">
            <a:spAutoFit/>
          </a:bodyPr>
          <a:lstStyle/>
          <a:p>
            <a:r>
              <a:rPr lang="en-US" b="1" dirty="0" smtClean="0"/>
              <a:t>Moderator:  Joe Ellis</a:t>
            </a:r>
          </a:p>
          <a:p>
            <a:endParaRPr lang="en-US" b="1" dirty="0" smtClean="0"/>
          </a:p>
          <a:p>
            <a:pPr eaLnBrk="1" hangingPunct="1">
              <a:lnSpc>
                <a:spcPct val="80000"/>
              </a:lnSpc>
              <a:buFont typeface="Wingdings" pitchFamily="2" charset="2"/>
              <a:buNone/>
              <a:defRPr/>
            </a:pPr>
            <a:r>
              <a:rPr lang="en-US" b="1" dirty="0" smtClean="0">
                <a:latin typeface="Tahoma" pitchFamily="34" charset="0"/>
              </a:rPr>
              <a:t>Director</a:t>
            </a:r>
          </a:p>
          <a:p>
            <a:pPr eaLnBrk="1" hangingPunct="1">
              <a:lnSpc>
                <a:spcPct val="80000"/>
              </a:lnSpc>
              <a:buFont typeface="Wingdings" pitchFamily="2" charset="2"/>
              <a:buNone/>
              <a:defRPr/>
            </a:pPr>
            <a:r>
              <a:rPr lang="en-US" b="1" dirty="0" smtClean="0">
                <a:latin typeface="Tahoma" pitchFamily="34" charset="0"/>
              </a:rPr>
              <a:t>Office of Policy for Extramural Research</a:t>
            </a:r>
          </a:p>
          <a:p>
            <a:pPr eaLnBrk="1" hangingPunct="1">
              <a:lnSpc>
                <a:spcPct val="80000"/>
              </a:lnSpc>
              <a:buFont typeface="Wingdings" pitchFamily="2" charset="2"/>
              <a:buNone/>
              <a:defRPr/>
            </a:pPr>
            <a:r>
              <a:rPr lang="en-US" b="1" dirty="0" smtClean="0">
                <a:latin typeface="Tahoma" pitchFamily="34" charset="0"/>
              </a:rPr>
              <a:t>Office of Extramural Research</a:t>
            </a:r>
            <a:endParaRPr lang="en-US" dirty="0"/>
          </a:p>
        </p:txBody>
      </p:sp>
    </p:spTree>
  </p:cSld>
  <p:clrMapOvr>
    <a:masterClrMapping/>
  </p:clrMapOvr>
  <p:transition spd="med">
    <p:fade thruBlk="1"/>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8371" name="Rectangle 3"/>
          <p:cNvSpPr>
            <a:spLocks noGrp="1" noChangeArrowheads="1"/>
          </p:cNvSpPr>
          <p:nvPr>
            <p:ph idx="1"/>
          </p:nvPr>
        </p:nvSpPr>
        <p:spPr>
          <a:xfrm>
            <a:off x="0" y="1143000"/>
            <a:ext cx="8763000" cy="4343400"/>
          </a:xfrm>
        </p:spPr>
        <p:txBody>
          <a:bodyPr>
            <a:normAutofit/>
          </a:bodyPr>
          <a:lstStyle/>
          <a:p>
            <a:pPr>
              <a:lnSpc>
                <a:spcPct val="90000"/>
              </a:lnSpc>
              <a:buClrTx/>
              <a:buSzPct val="100000"/>
              <a:defRPr/>
            </a:pPr>
            <a:r>
              <a:rPr lang="en-US" sz="3000" dirty="0" smtClean="0">
                <a:effectLst/>
                <a:latin typeface="Tahoma" pitchFamily="34" charset="0"/>
                <a:cs typeface="Tahoma" pitchFamily="34" charset="0"/>
              </a:rPr>
              <a:t>Mailbox for inquiries</a:t>
            </a:r>
          </a:p>
          <a:p>
            <a:pPr lvl="1">
              <a:lnSpc>
                <a:spcPct val="90000"/>
              </a:lnSpc>
              <a:buClrTx/>
              <a:buSzPct val="100000"/>
              <a:buFont typeface="Arial" pitchFamily="34" charset="0"/>
              <a:buChar char="•"/>
              <a:defRPr/>
            </a:pPr>
            <a:r>
              <a:rPr lang="en-US" sz="2600" u="sng" dirty="0" smtClean="0">
                <a:effectLst/>
                <a:latin typeface="Tahoma" pitchFamily="34" charset="0"/>
                <a:cs typeface="Tahoma" pitchFamily="34" charset="0"/>
                <a:hlinkClick r:id="rId3"/>
              </a:rPr>
              <a:t>FCOICompliance@mail.nih.gov</a:t>
            </a:r>
            <a:r>
              <a:rPr lang="en-US" sz="2600" dirty="0" smtClean="0">
                <a:effectLst/>
                <a:latin typeface="Tahoma" pitchFamily="34" charset="0"/>
                <a:cs typeface="Tahoma" pitchFamily="34" charset="0"/>
              </a:rPr>
              <a:t> </a:t>
            </a:r>
          </a:p>
          <a:p>
            <a:pPr lvl="1">
              <a:lnSpc>
                <a:spcPct val="90000"/>
              </a:lnSpc>
              <a:buClrTx/>
              <a:buFont typeface="Wingdings" pitchFamily="2" charset="2"/>
              <a:buChar char="§"/>
              <a:defRPr/>
            </a:pPr>
            <a:endParaRPr lang="en-US" sz="2600" dirty="0" smtClean="0">
              <a:effectLst/>
              <a:latin typeface="Tahoma" pitchFamily="34" charset="0"/>
              <a:cs typeface="Tahoma" pitchFamily="34" charset="0"/>
            </a:endParaRPr>
          </a:p>
          <a:p>
            <a:pPr>
              <a:lnSpc>
                <a:spcPct val="90000"/>
              </a:lnSpc>
              <a:buClrTx/>
              <a:buSzPct val="100000"/>
              <a:defRPr/>
            </a:pPr>
            <a:r>
              <a:rPr lang="en-US" sz="3000" dirty="0" smtClean="0">
                <a:effectLst/>
                <a:latin typeface="Tahoma" pitchFamily="34" charset="0"/>
                <a:cs typeface="Tahoma" pitchFamily="34" charset="0"/>
              </a:rPr>
              <a:t>OER FCOI Web Site</a:t>
            </a:r>
            <a:endParaRPr lang="en-US" sz="2200" dirty="0" smtClean="0">
              <a:solidFill>
                <a:srgbClr val="333399"/>
              </a:solidFill>
              <a:effectLst/>
              <a:latin typeface="Tahoma" pitchFamily="34" charset="0"/>
              <a:cs typeface="Tahoma" pitchFamily="34" charset="0"/>
              <a:hlinkClick r:id="rId4"/>
            </a:endParaRPr>
          </a:p>
          <a:p>
            <a:pPr lvl="1">
              <a:lnSpc>
                <a:spcPct val="90000"/>
              </a:lnSpc>
              <a:buClrTx/>
              <a:buSzPct val="100000"/>
              <a:buFont typeface="Arial" pitchFamily="34" charset="0"/>
              <a:buChar char="•"/>
              <a:defRPr/>
            </a:pPr>
            <a:r>
              <a:rPr lang="en-US" sz="2600" dirty="0" smtClean="0">
                <a:effectLst/>
                <a:latin typeface="Tahoma" pitchFamily="34" charset="0"/>
                <a:cs typeface="Tahoma" pitchFamily="34" charset="0"/>
                <a:hlinkClick r:id="rId4"/>
              </a:rPr>
              <a:t>http://grants.nih.gov/grants/policy/coi/</a:t>
            </a:r>
            <a:endParaRPr lang="en-US" sz="2600" dirty="0" smtClean="0">
              <a:effectLst/>
              <a:latin typeface="Tahoma" pitchFamily="34" charset="0"/>
              <a:cs typeface="Tahoma" pitchFamily="34" charset="0"/>
            </a:endParaRPr>
          </a:p>
          <a:p>
            <a:pPr lvl="1">
              <a:lnSpc>
                <a:spcPct val="90000"/>
              </a:lnSpc>
              <a:buClrTx/>
              <a:buSzPct val="100000"/>
              <a:buFont typeface="Arial" pitchFamily="34" charset="0"/>
              <a:buChar char="•"/>
              <a:defRPr/>
            </a:pPr>
            <a:r>
              <a:rPr lang="en-US" sz="2600" dirty="0" smtClean="0">
                <a:effectLst/>
                <a:latin typeface="Tahoma" pitchFamily="34" charset="0"/>
                <a:cs typeface="Tahoma" pitchFamily="34" charset="0"/>
              </a:rPr>
              <a:t>FAQs posted on 9/30/2011.  See NIH Guide Notice NOT-11-121 </a:t>
            </a:r>
            <a:r>
              <a:rPr lang="en-US" sz="2600" dirty="0" smtClean="0">
                <a:solidFill>
                  <a:schemeClr val="accent1"/>
                </a:solidFill>
                <a:effectLst/>
                <a:latin typeface="Tahoma" pitchFamily="34" charset="0"/>
                <a:cs typeface="Tahoma" pitchFamily="34" charset="0"/>
                <a:hlinkClick r:id="rId5"/>
              </a:rPr>
              <a:t>http://grants.nih.gov/grants/guide/notice-files/NOT-OD-11-121.html</a:t>
            </a:r>
            <a:endParaRPr lang="en-US" sz="2600" dirty="0" smtClean="0">
              <a:solidFill>
                <a:schemeClr val="accent1"/>
              </a:solidFill>
              <a:effectLst/>
              <a:latin typeface="Tahoma" pitchFamily="34" charset="0"/>
              <a:cs typeface="Tahoma" pitchFamily="34" charset="0"/>
            </a:endParaRPr>
          </a:p>
          <a:p>
            <a:pPr lvl="1">
              <a:lnSpc>
                <a:spcPct val="90000"/>
              </a:lnSpc>
              <a:buClrTx/>
              <a:buNone/>
              <a:defRPr/>
            </a:pPr>
            <a:endParaRPr lang="en-US" dirty="0" smtClean="0">
              <a:solidFill>
                <a:srgbClr val="333399"/>
              </a:solidFill>
              <a:hlinkClick r:id="rId6"/>
            </a:endParaRPr>
          </a:p>
          <a:p>
            <a:pPr lvl="1">
              <a:lnSpc>
                <a:spcPct val="90000"/>
              </a:lnSpc>
              <a:buNone/>
              <a:defRPr/>
            </a:pPr>
            <a:endParaRPr lang="en-US" dirty="0" smtClean="0">
              <a:solidFill>
                <a:srgbClr val="333399"/>
              </a:solidFill>
            </a:endParaRPr>
          </a:p>
          <a:p>
            <a:pPr lvl="1">
              <a:lnSpc>
                <a:spcPct val="90000"/>
              </a:lnSpc>
              <a:buFont typeface="Arial" charset="0"/>
              <a:buNone/>
              <a:defRPr/>
            </a:pPr>
            <a:endParaRPr lang="en-US" dirty="0" smtClean="0">
              <a:solidFill>
                <a:srgbClr val="333399"/>
              </a:solidFill>
            </a:endParaRPr>
          </a:p>
          <a:p>
            <a:pPr lvl="1">
              <a:lnSpc>
                <a:spcPct val="90000"/>
              </a:lnSpc>
              <a:buFont typeface="Arial" charset="0"/>
              <a:buNone/>
              <a:defRPr/>
            </a:pPr>
            <a:endParaRPr lang="en-US" sz="2400" dirty="0" smtClean="0">
              <a:solidFill>
                <a:srgbClr val="339933"/>
              </a:solidFill>
            </a:endParaRPr>
          </a:p>
          <a:p>
            <a:pPr lvl="1">
              <a:lnSpc>
                <a:spcPct val="90000"/>
              </a:lnSpc>
              <a:buFont typeface="Arial" charset="0"/>
              <a:buNone/>
              <a:defRPr/>
            </a:pPr>
            <a:endParaRPr lang="en-US" sz="2400" dirty="0" smtClean="0">
              <a:solidFill>
                <a:srgbClr val="339933"/>
              </a:solidFill>
            </a:endParaRPr>
          </a:p>
          <a:p>
            <a:pPr lvl="1" algn="r">
              <a:lnSpc>
                <a:spcPct val="90000"/>
              </a:lnSpc>
              <a:buFont typeface="Arial" charset="0"/>
              <a:buNone/>
              <a:defRPr/>
            </a:pPr>
            <a:endParaRPr lang="en-US" sz="2400" dirty="0" smtClean="0">
              <a:solidFill>
                <a:srgbClr val="339933"/>
              </a:solidFill>
            </a:endParaRPr>
          </a:p>
          <a:p>
            <a:pPr lvl="1" algn="r">
              <a:lnSpc>
                <a:spcPct val="90000"/>
              </a:lnSpc>
              <a:buFont typeface="Arial" charset="0"/>
              <a:buNone/>
              <a:defRPr/>
            </a:pPr>
            <a:endParaRPr lang="en-US" sz="2400" dirty="0" smtClean="0">
              <a:solidFill>
                <a:srgbClr val="339933"/>
              </a:solidFill>
            </a:endParaRPr>
          </a:p>
          <a:p>
            <a:pPr lvl="1">
              <a:lnSpc>
                <a:spcPct val="90000"/>
              </a:lnSpc>
              <a:buFont typeface="Arial" charset="0"/>
              <a:buNone/>
              <a:defRPr/>
            </a:pPr>
            <a:endParaRPr lang="en-US" dirty="0" smtClean="0"/>
          </a:p>
          <a:p>
            <a:pPr>
              <a:lnSpc>
                <a:spcPct val="90000"/>
              </a:lnSpc>
              <a:buFont typeface="Arial" charset="0"/>
              <a:buChar char="•"/>
              <a:defRPr/>
            </a:pPr>
            <a:endParaRPr lang="en-US" dirty="0" smtClean="0"/>
          </a:p>
          <a:p>
            <a:pPr lvl="1">
              <a:lnSpc>
                <a:spcPct val="90000"/>
              </a:lnSpc>
              <a:buFontTx/>
              <a:buNone/>
              <a:defRPr/>
            </a:pPr>
            <a:endParaRPr lang="en-US" dirty="0" smtClean="0"/>
          </a:p>
        </p:txBody>
      </p:sp>
      <p:sp>
        <p:nvSpPr>
          <p:cNvPr id="4" name="Rectangle 5"/>
          <p:cNvSpPr>
            <a:spLocks noGrp="1" noChangeArrowheads="1"/>
          </p:cNvSpPr>
          <p:nvPr>
            <p:ph type="sldNum" sz="quarter" idx="12"/>
          </p:nvPr>
        </p:nvSpPr>
        <p:spPr>
          <a:xfrm>
            <a:off x="6934200" y="6305550"/>
            <a:ext cx="2133600" cy="476250"/>
          </a:xfrm>
        </p:spPr>
        <p:txBody>
          <a:bodyPr/>
          <a:lstStyle/>
          <a:p>
            <a:pPr>
              <a:defRPr/>
            </a:pPr>
            <a:fld id="{CC3EA47D-39D3-439F-A31F-9A4726580DFC}" type="slidenum">
              <a:rPr lang="en-US"/>
              <a:pPr>
                <a:defRPr/>
              </a:pPr>
              <a:t>64</a:t>
            </a:fld>
            <a:endParaRPr lang="en-US" dirty="0"/>
          </a:p>
        </p:txBody>
      </p:sp>
      <p:sp>
        <p:nvSpPr>
          <p:cNvPr id="18435" name="Rectangle 2"/>
          <p:cNvSpPr>
            <a:spLocks noGrp="1" noChangeArrowheads="1"/>
          </p:cNvSpPr>
          <p:nvPr>
            <p:ph type="title"/>
          </p:nvPr>
        </p:nvSpPr>
        <p:spPr>
          <a:xfrm>
            <a:off x="0" y="0"/>
            <a:ext cx="9144000" cy="1139825"/>
          </a:xfrm>
        </p:spPr>
        <p:txBody>
          <a:bodyPr>
            <a:normAutofit/>
          </a:bodyPr>
          <a:lstStyle/>
          <a:p>
            <a:pPr algn="ctr"/>
            <a:r>
              <a:rPr lang="en-US" sz="4000" dirty="0" smtClean="0">
                <a:latin typeface="Tahoma" pitchFamily="34" charset="0"/>
                <a:cs typeface="Tahoma" pitchFamily="34" charset="0"/>
              </a:rPr>
              <a:t>Information/Resources</a:t>
            </a:r>
          </a:p>
        </p:txBody>
      </p:sp>
      <p:pic>
        <p:nvPicPr>
          <p:cNvPr id="18437" name="qrcode" descr="qrcode"/>
          <p:cNvPicPr>
            <a:picLocks noChangeAspect="1" noChangeArrowheads="1"/>
          </p:cNvPicPr>
          <p:nvPr/>
        </p:nvPicPr>
        <p:blipFill>
          <a:blip r:embed="rId7" cstate="print"/>
          <a:srcRect/>
          <a:stretch>
            <a:fillRect/>
          </a:stretch>
        </p:blipFill>
        <p:spPr bwMode="auto">
          <a:xfrm>
            <a:off x="7543800" y="4886380"/>
            <a:ext cx="1295400" cy="1362020"/>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7235" name="Rectangle 3"/>
          <p:cNvSpPr>
            <a:spLocks noGrp="1" noChangeArrowheads="1"/>
          </p:cNvSpPr>
          <p:nvPr>
            <p:ph idx="1"/>
          </p:nvPr>
        </p:nvSpPr>
        <p:spPr>
          <a:xfrm>
            <a:off x="457200" y="838200"/>
            <a:ext cx="8458200" cy="5486400"/>
          </a:xfrm>
        </p:spPr>
        <p:txBody>
          <a:bodyPr>
            <a:normAutofit fontScale="92500" lnSpcReduction="20000"/>
          </a:bodyPr>
          <a:lstStyle/>
          <a:p>
            <a:pPr eaLnBrk="1" hangingPunct="1">
              <a:lnSpc>
                <a:spcPct val="80000"/>
              </a:lnSpc>
              <a:buFont typeface="Wingdings" pitchFamily="2" charset="2"/>
              <a:buNone/>
              <a:defRPr/>
            </a:pPr>
            <a:endParaRPr lang="en-US" sz="1400" b="1" dirty="0" smtClean="0">
              <a:latin typeface="Tahoma" pitchFamily="34" charset="0"/>
            </a:endParaRPr>
          </a:p>
          <a:p>
            <a:pPr eaLnBrk="1" hangingPunct="1">
              <a:lnSpc>
                <a:spcPct val="80000"/>
              </a:lnSpc>
              <a:buFont typeface="Wingdings" pitchFamily="2" charset="2"/>
              <a:buNone/>
              <a:defRPr/>
            </a:pPr>
            <a:r>
              <a:rPr lang="en-US" sz="1900" b="1" dirty="0" smtClean="0">
                <a:solidFill>
                  <a:schemeClr val="bg2">
                    <a:lumMod val="25000"/>
                  </a:schemeClr>
                </a:solidFill>
                <a:latin typeface="Tahoma" pitchFamily="34" charset="0"/>
              </a:rPr>
              <a:t>Sally Rockey, Ph.D.</a:t>
            </a:r>
          </a:p>
          <a:p>
            <a:pPr eaLnBrk="1" hangingPunct="1">
              <a:lnSpc>
                <a:spcPct val="80000"/>
              </a:lnSpc>
              <a:buFont typeface="Wingdings" pitchFamily="2" charset="2"/>
              <a:buNone/>
              <a:defRPr/>
            </a:pPr>
            <a:r>
              <a:rPr lang="en-US" sz="1800" b="1" dirty="0" smtClean="0">
                <a:latin typeface="Tahoma" pitchFamily="34" charset="0"/>
              </a:rPr>
              <a:t>	NIH Deputy Director for Extramural Research</a:t>
            </a:r>
          </a:p>
          <a:p>
            <a:pPr eaLnBrk="1" hangingPunct="1">
              <a:lnSpc>
                <a:spcPct val="80000"/>
              </a:lnSpc>
              <a:buFont typeface="Wingdings" pitchFamily="2" charset="2"/>
              <a:buNone/>
              <a:defRPr/>
            </a:pPr>
            <a:r>
              <a:rPr lang="en-US" sz="1800" b="1" dirty="0" smtClean="0">
                <a:latin typeface="Tahoma" pitchFamily="34" charset="0"/>
              </a:rPr>
              <a:t>	Office of Extramural Research (OER)</a:t>
            </a:r>
          </a:p>
          <a:p>
            <a:pPr eaLnBrk="1" hangingPunct="1">
              <a:lnSpc>
                <a:spcPct val="80000"/>
              </a:lnSpc>
              <a:buFont typeface="Wingdings" pitchFamily="2" charset="2"/>
              <a:buNone/>
              <a:defRPr/>
            </a:pPr>
            <a:endParaRPr lang="en-US" sz="1800" b="1" dirty="0" smtClean="0">
              <a:latin typeface="Tahoma" pitchFamily="34" charset="0"/>
            </a:endParaRPr>
          </a:p>
          <a:p>
            <a:pPr eaLnBrk="1" hangingPunct="1">
              <a:lnSpc>
                <a:spcPct val="80000"/>
              </a:lnSpc>
              <a:buFont typeface="Wingdings" pitchFamily="2" charset="2"/>
              <a:buNone/>
              <a:defRPr/>
            </a:pPr>
            <a:r>
              <a:rPr lang="en-US" sz="1900" b="1" dirty="0" smtClean="0">
                <a:solidFill>
                  <a:schemeClr val="bg2">
                    <a:lumMod val="25000"/>
                  </a:schemeClr>
                </a:solidFill>
                <a:latin typeface="Tahoma" pitchFamily="34" charset="0"/>
              </a:rPr>
              <a:t>Dorit Zuk, Ph.D.</a:t>
            </a:r>
          </a:p>
          <a:p>
            <a:pPr>
              <a:lnSpc>
                <a:spcPct val="80000"/>
              </a:lnSpc>
              <a:buNone/>
              <a:defRPr/>
            </a:pPr>
            <a:r>
              <a:rPr lang="en-US" sz="1800" b="1" dirty="0" smtClean="0">
                <a:latin typeface="Tahoma" pitchFamily="34" charset="0"/>
              </a:rPr>
              <a:t>	Science Policy Advisor to the NIH Deputy Director for Extramural Research, OER</a:t>
            </a:r>
          </a:p>
          <a:p>
            <a:pPr eaLnBrk="1" hangingPunct="1">
              <a:lnSpc>
                <a:spcPct val="80000"/>
              </a:lnSpc>
              <a:buFont typeface="Wingdings" pitchFamily="2" charset="2"/>
              <a:buNone/>
              <a:defRPr/>
            </a:pPr>
            <a:endParaRPr lang="en-US" sz="1800" b="1" dirty="0" smtClean="0">
              <a:latin typeface="Tahoma" pitchFamily="34" charset="0"/>
            </a:endParaRPr>
          </a:p>
          <a:p>
            <a:pPr eaLnBrk="1" hangingPunct="1">
              <a:lnSpc>
                <a:spcPct val="80000"/>
              </a:lnSpc>
              <a:buFont typeface="Wingdings" pitchFamily="2" charset="2"/>
              <a:buNone/>
              <a:defRPr/>
            </a:pPr>
            <a:r>
              <a:rPr lang="en-US" sz="1900" b="1" dirty="0" smtClean="0">
                <a:solidFill>
                  <a:schemeClr val="bg2">
                    <a:lumMod val="25000"/>
                  </a:schemeClr>
                </a:solidFill>
                <a:latin typeface="Tahoma" pitchFamily="34" charset="0"/>
              </a:rPr>
              <a:t>Joe Ellis</a:t>
            </a:r>
          </a:p>
          <a:p>
            <a:pPr eaLnBrk="1" hangingPunct="1">
              <a:lnSpc>
                <a:spcPct val="80000"/>
              </a:lnSpc>
              <a:buFont typeface="Wingdings" pitchFamily="2" charset="2"/>
              <a:buNone/>
              <a:defRPr/>
            </a:pPr>
            <a:r>
              <a:rPr lang="en-US" sz="1800" b="1" dirty="0" smtClean="0">
                <a:latin typeface="Tahoma" pitchFamily="34" charset="0"/>
              </a:rPr>
              <a:t>	Director</a:t>
            </a:r>
          </a:p>
          <a:p>
            <a:pPr eaLnBrk="1" hangingPunct="1">
              <a:lnSpc>
                <a:spcPct val="80000"/>
              </a:lnSpc>
              <a:buFont typeface="Wingdings" pitchFamily="2" charset="2"/>
              <a:buNone/>
              <a:defRPr/>
            </a:pPr>
            <a:r>
              <a:rPr lang="en-US" sz="1800" b="1" dirty="0" smtClean="0">
                <a:latin typeface="Tahoma" pitchFamily="34" charset="0"/>
              </a:rPr>
              <a:t>	Office of Policy for Extramural Research Administration (OPERA), OER</a:t>
            </a:r>
          </a:p>
          <a:p>
            <a:pPr eaLnBrk="1" hangingPunct="1">
              <a:lnSpc>
                <a:spcPct val="80000"/>
              </a:lnSpc>
              <a:buFont typeface="Wingdings" pitchFamily="2" charset="2"/>
              <a:buNone/>
              <a:defRPr/>
            </a:pPr>
            <a:endParaRPr lang="en-US" sz="1800" b="1" dirty="0" smtClean="0">
              <a:latin typeface="Tahoma" pitchFamily="34" charset="0"/>
            </a:endParaRPr>
          </a:p>
          <a:p>
            <a:pPr eaLnBrk="1" hangingPunct="1">
              <a:lnSpc>
                <a:spcPct val="80000"/>
              </a:lnSpc>
              <a:buFont typeface="Wingdings" pitchFamily="2" charset="2"/>
              <a:buNone/>
              <a:defRPr/>
            </a:pPr>
            <a:r>
              <a:rPr lang="en-US" sz="1900" b="1" dirty="0" smtClean="0">
                <a:solidFill>
                  <a:schemeClr val="bg2">
                    <a:lumMod val="25000"/>
                  </a:schemeClr>
                </a:solidFill>
                <a:effectLst/>
                <a:latin typeface="Tahoma" pitchFamily="34" charset="0"/>
              </a:rPr>
              <a:t>Diane Dean</a:t>
            </a:r>
          </a:p>
          <a:p>
            <a:pPr eaLnBrk="1" hangingPunct="1">
              <a:lnSpc>
                <a:spcPct val="80000"/>
              </a:lnSpc>
              <a:buFont typeface="Wingdings" pitchFamily="2" charset="2"/>
              <a:buNone/>
              <a:defRPr/>
            </a:pPr>
            <a:r>
              <a:rPr lang="en-US" sz="1800" b="1" dirty="0" smtClean="0">
                <a:solidFill>
                  <a:schemeClr val="tx1"/>
                </a:solidFill>
                <a:effectLst/>
                <a:latin typeface="Tahoma" pitchFamily="34" charset="0"/>
              </a:rPr>
              <a:t>	Director</a:t>
            </a:r>
          </a:p>
          <a:p>
            <a:pPr eaLnBrk="1" hangingPunct="1">
              <a:lnSpc>
                <a:spcPct val="80000"/>
              </a:lnSpc>
              <a:buFont typeface="Wingdings" pitchFamily="2" charset="2"/>
              <a:buNone/>
              <a:defRPr/>
            </a:pPr>
            <a:r>
              <a:rPr lang="en-US" sz="1800" b="1" dirty="0" smtClean="0">
                <a:solidFill>
                  <a:schemeClr val="tx1"/>
                </a:solidFill>
                <a:effectLst/>
                <a:latin typeface="Tahoma" pitchFamily="34" charset="0"/>
              </a:rPr>
              <a:t>	Division of Grants Compliance and Oversight, OPERA, OER</a:t>
            </a:r>
          </a:p>
          <a:p>
            <a:pPr eaLnBrk="1" hangingPunct="1">
              <a:lnSpc>
                <a:spcPct val="80000"/>
              </a:lnSpc>
              <a:buFont typeface="Wingdings" pitchFamily="2" charset="2"/>
              <a:buNone/>
              <a:defRPr/>
            </a:pPr>
            <a:r>
              <a:rPr lang="en-US" sz="1800" b="1" dirty="0" smtClean="0">
                <a:solidFill>
                  <a:schemeClr val="tx1"/>
                </a:solidFill>
                <a:effectLst/>
                <a:latin typeface="Tahoma" pitchFamily="34" charset="0"/>
              </a:rPr>
              <a:t>	301-435-0930</a:t>
            </a:r>
          </a:p>
          <a:p>
            <a:pPr eaLnBrk="1" hangingPunct="1">
              <a:lnSpc>
                <a:spcPct val="80000"/>
              </a:lnSpc>
              <a:buFont typeface="Wingdings" pitchFamily="2" charset="2"/>
              <a:buNone/>
              <a:defRPr/>
            </a:pPr>
            <a:r>
              <a:rPr lang="en-US" sz="1800" b="1" dirty="0" smtClean="0"/>
              <a:t>	</a:t>
            </a:r>
            <a:r>
              <a:rPr lang="en-US" sz="1800" b="1" dirty="0" smtClean="0">
                <a:hlinkClick r:id="rId3"/>
              </a:rPr>
              <a:t>diane.dean@nih.gov</a:t>
            </a:r>
            <a:endParaRPr lang="en-US" sz="1800" b="1" dirty="0" smtClean="0"/>
          </a:p>
          <a:p>
            <a:pPr eaLnBrk="1" hangingPunct="1">
              <a:lnSpc>
                <a:spcPct val="80000"/>
              </a:lnSpc>
              <a:buFont typeface="Wingdings" pitchFamily="2" charset="2"/>
              <a:buNone/>
              <a:defRPr/>
            </a:pPr>
            <a:endParaRPr lang="en-US" sz="1800" b="1" dirty="0" smtClean="0">
              <a:effectLst/>
              <a:latin typeface="Tahoma" pitchFamily="34" charset="0"/>
            </a:endParaRPr>
          </a:p>
          <a:p>
            <a:pPr eaLnBrk="1" hangingPunct="1">
              <a:lnSpc>
                <a:spcPct val="80000"/>
              </a:lnSpc>
              <a:buFont typeface="Wingdings" pitchFamily="2" charset="2"/>
              <a:buNone/>
              <a:defRPr/>
            </a:pPr>
            <a:r>
              <a:rPr lang="en-US" sz="1900" b="1" dirty="0" smtClean="0">
                <a:solidFill>
                  <a:schemeClr val="bg2">
                    <a:lumMod val="25000"/>
                  </a:schemeClr>
                </a:solidFill>
                <a:effectLst/>
                <a:latin typeface="Tahoma" pitchFamily="34" charset="0"/>
              </a:rPr>
              <a:t>Kathy Hancock</a:t>
            </a:r>
          </a:p>
          <a:p>
            <a:pPr eaLnBrk="1" hangingPunct="1">
              <a:lnSpc>
                <a:spcPct val="80000"/>
              </a:lnSpc>
              <a:buFont typeface="Wingdings" pitchFamily="2" charset="2"/>
              <a:buNone/>
              <a:defRPr/>
            </a:pPr>
            <a:r>
              <a:rPr lang="en-US" sz="1800" b="1" dirty="0" smtClean="0">
                <a:solidFill>
                  <a:schemeClr val="tx1"/>
                </a:solidFill>
                <a:effectLst/>
                <a:latin typeface="Tahoma" pitchFamily="34" charset="0"/>
              </a:rPr>
              <a:t>	Assistant Grants Compliance Officer</a:t>
            </a:r>
          </a:p>
          <a:p>
            <a:pPr eaLnBrk="1" hangingPunct="1">
              <a:lnSpc>
                <a:spcPct val="80000"/>
              </a:lnSpc>
              <a:buFont typeface="Wingdings" pitchFamily="2" charset="2"/>
              <a:buNone/>
              <a:defRPr/>
            </a:pPr>
            <a:r>
              <a:rPr lang="en-US" sz="1800" b="1" dirty="0" smtClean="0">
                <a:solidFill>
                  <a:schemeClr val="tx1"/>
                </a:solidFill>
                <a:effectLst/>
                <a:latin typeface="Tahoma" pitchFamily="34" charset="0"/>
              </a:rPr>
              <a:t>	Division of Grants Compliance and Oversight, OPERA, OER</a:t>
            </a:r>
          </a:p>
          <a:p>
            <a:pPr eaLnBrk="1" hangingPunct="1">
              <a:lnSpc>
                <a:spcPct val="80000"/>
              </a:lnSpc>
              <a:buFont typeface="Wingdings" pitchFamily="2" charset="2"/>
              <a:buNone/>
              <a:defRPr/>
            </a:pPr>
            <a:r>
              <a:rPr lang="en-US" sz="1800" b="1" dirty="0" smtClean="0">
                <a:solidFill>
                  <a:schemeClr val="tx1"/>
                </a:solidFill>
                <a:effectLst/>
                <a:latin typeface="Tahoma" pitchFamily="34" charset="0"/>
              </a:rPr>
              <a:t>	301-435-1962</a:t>
            </a:r>
          </a:p>
          <a:p>
            <a:pPr eaLnBrk="1" hangingPunct="1">
              <a:lnSpc>
                <a:spcPct val="80000"/>
              </a:lnSpc>
              <a:buFont typeface="Wingdings" pitchFamily="2" charset="2"/>
              <a:buNone/>
              <a:defRPr/>
            </a:pPr>
            <a:r>
              <a:rPr lang="en-US" sz="1800" b="1" dirty="0" smtClean="0"/>
              <a:t>	</a:t>
            </a:r>
            <a:r>
              <a:rPr lang="en-US" sz="1800" b="1" dirty="0" smtClean="0">
                <a:hlinkClick r:id="rId4"/>
              </a:rPr>
              <a:t>kathy.hancock@nih.gov</a:t>
            </a:r>
            <a:endParaRPr lang="en-US" sz="1800" b="1" dirty="0" smtClean="0"/>
          </a:p>
          <a:p>
            <a:pPr eaLnBrk="1" hangingPunct="1">
              <a:lnSpc>
                <a:spcPct val="80000"/>
              </a:lnSpc>
              <a:buFont typeface="Wingdings" pitchFamily="2" charset="2"/>
              <a:buNone/>
              <a:defRPr/>
            </a:pPr>
            <a:endParaRPr lang="en-US" sz="1800" b="1" dirty="0" smtClean="0">
              <a:solidFill>
                <a:schemeClr val="tx1"/>
              </a:solidFill>
              <a:effectLst/>
              <a:latin typeface="Tahoma" pitchFamily="34" charset="0"/>
            </a:endParaRPr>
          </a:p>
          <a:p>
            <a:pPr eaLnBrk="1" hangingPunct="1">
              <a:lnSpc>
                <a:spcPct val="80000"/>
              </a:lnSpc>
              <a:buFont typeface="Wingdings" pitchFamily="2" charset="2"/>
              <a:buNone/>
              <a:defRPr/>
            </a:pPr>
            <a:endParaRPr lang="en-US" sz="1800" b="1" dirty="0" smtClean="0">
              <a:latin typeface="Tahoma" pitchFamily="34" charset="0"/>
            </a:endParaRPr>
          </a:p>
          <a:p>
            <a:pPr eaLnBrk="1" hangingPunct="1">
              <a:lnSpc>
                <a:spcPct val="80000"/>
              </a:lnSpc>
              <a:buFont typeface="Wingdings" pitchFamily="2" charset="2"/>
              <a:buNone/>
              <a:defRPr/>
            </a:pPr>
            <a:endParaRPr lang="en-US" sz="1400" b="1" dirty="0" smtClean="0">
              <a:latin typeface="Tahoma" pitchFamily="34" charset="0"/>
            </a:endParaRPr>
          </a:p>
          <a:p>
            <a:pPr eaLnBrk="1" hangingPunct="1">
              <a:lnSpc>
                <a:spcPct val="80000"/>
              </a:lnSpc>
              <a:buFont typeface="Wingdings" pitchFamily="2" charset="2"/>
              <a:buNone/>
              <a:defRPr/>
            </a:pPr>
            <a:endParaRPr lang="en-US" sz="1400" b="1" dirty="0" smtClean="0">
              <a:latin typeface="Tahoma" pitchFamily="34" charset="0"/>
            </a:endParaRPr>
          </a:p>
          <a:p>
            <a:pPr eaLnBrk="1" hangingPunct="1">
              <a:lnSpc>
                <a:spcPct val="80000"/>
              </a:lnSpc>
              <a:buFont typeface="Wingdings" pitchFamily="2" charset="2"/>
              <a:buNone/>
              <a:defRPr/>
            </a:pPr>
            <a:endParaRPr lang="en-US" sz="1400" b="1" dirty="0" smtClean="0">
              <a:latin typeface="Tahoma" pitchFamily="34" charset="0"/>
            </a:endParaRPr>
          </a:p>
          <a:p>
            <a:pPr eaLnBrk="1" hangingPunct="1">
              <a:lnSpc>
                <a:spcPct val="80000"/>
              </a:lnSpc>
              <a:buFont typeface="Wingdings" pitchFamily="2" charset="2"/>
              <a:buNone/>
              <a:defRPr/>
            </a:pPr>
            <a:endParaRPr lang="en-US" sz="1400" b="1" dirty="0" smtClean="0">
              <a:latin typeface="Tahoma" pitchFamily="34" charset="0"/>
            </a:endParaRPr>
          </a:p>
        </p:txBody>
      </p:sp>
      <p:sp>
        <p:nvSpPr>
          <p:cNvPr id="4" name="Slide Number Placeholder 5"/>
          <p:cNvSpPr>
            <a:spLocks noGrp="1"/>
          </p:cNvSpPr>
          <p:nvPr>
            <p:ph type="sldNum" sz="quarter" idx="12"/>
          </p:nvPr>
        </p:nvSpPr>
        <p:spPr/>
        <p:txBody>
          <a:bodyPr/>
          <a:lstStyle/>
          <a:p>
            <a:pPr>
              <a:defRPr/>
            </a:pPr>
            <a:fld id="{9B3CE064-FE0A-4D5B-A6BB-A3AE8F15F860}" type="slidenum">
              <a:rPr lang="en-US"/>
              <a:pPr>
                <a:defRPr/>
              </a:pPr>
              <a:t>65</a:t>
            </a:fld>
            <a:endParaRPr lang="en-US"/>
          </a:p>
        </p:txBody>
      </p:sp>
      <p:sp>
        <p:nvSpPr>
          <p:cNvPr id="607234" name="Rectangle 2"/>
          <p:cNvSpPr>
            <a:spLocks noGrp="1" noChangeArrowheads="1"/>
          </p:cNvSpPr>
          <p:nvPr>
            <p:ph type="title"/>
          </p:nvPr>
        </p:nvSpPr>
        <p:spPr>
          <a:xfrm>
            <a:off x="457200" y="0"/>
            <a:ext cx="8229600" cy="914400"/>
          </a:xfrm>
        </p:spPr>
        <p:txBody>
          <a:bodyPr>
            <a:normAutofit/>
          </a:bodyPr>
          <a:lstStyle/>
          <a:p>
            <a:pPr algn="ctr" eaLnBrk="1" hangingPunct="1">
              <a:defRPr/>
            </a:pPr>
            <a:r>
              <a:rPr lang="en-US" sz="4000" dirty="0" smtClean="0">
                <a:latin typeface="Tahoma" pitchFamily="34" charset="0"/>
                <a:cs typeface="Tahoma" pitchFamily="34" charset="0"/>
              </a:rPr>
              <a:t>Questions?</a:t>
            </a:r>
          </a:p>
        </p:txBody>
      </p:sp>
    </p:spTree>
  </p:cSld>
  <p:clrMapOvr>
    <a:masterClrMapping/>
  </p:clrMapOvr>
  <p:transition spd="med">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791200"/>
          </a:xfrm>
        </p:spPr>
        <p:txBody>
          <a:bodyPr>
            <a:normAutofit/>
          </a:bodyPr>
          <a:lstStyle/>
          <a:p>
            <a:pPr>
              <a:buClr>
                <a:schemeClr val="tx1"/>
              </a:buClr>
              <a:buFont typeface="Wingdings" pitchFamily="2" charset="2"/>
              <a:buChar char="§"/>
              <a:defRPr/>
            </a:pPr>
            <a:r>
              <a:rPr lang="en-US" dirty="0" smtClean="0">
                <a:solidFill>
                  <a:schemeClr val="tx1"/>
                </a:solidFill>
                <a:latin typeface="Tahoma" pitchFamily="34" charset="0"/>
                <a:cs typeface="Tahoma" pitchFamily="34" charset="0"/>
              </a:rPr>
              <a:t>In the interim, Institutions should:</a:t>
            </a:r>
          </a:p>
          <a:p>
            <a:pPr lvl="1">
              <a:buClr>
                <a:schemeClr val="tx1"/>
              </a:buClr>
              <a:buSzPct val="80000"/>
              <a:buFont typeface="Arial" pitchFamily="34" charset="0"/>
              <a:buChar char="•"/>
              <a:defRPr/>
            </a:pPr>
            <a:r>
              <a:rPr lang="en-US" sz="2800" dirty="0" smtClean="0">
                <a:solidFill>
                  <a:schemeClr val="tx1"/>
                </a:solidFill>
                <a:latin typeface="Tahoma" pitchFamily="34" charset="0"/>
                <a:cs typeface="Tahoma" pitchFamily="34" charset="0"/>
              </a:rPr>
              <a:t>Comply with 1995 regulations;</a:t>
            </a:r>
          </a:p>
          <a:p>
            <a:pPr lvl="1">
              <a:buClr>
                <a:schemeClr val="tx1"/>
              </a:buClr>
              <a:buSzPct val="80000"/>
              <a:buFont typeface="Arial" pitchFamily="34" charset="0"/>
              <a:buChar char="•"/>
              <a:defRPr/>
            </a:pPr>
            <a:r>
              <a:rPr lang="en-US" sz="2800" dirty="0" smtClean="0">
                <a:solidFill>
                  <a:schemeClr val="tx1"/>
                </a:solidFill>
                <a:latin typeface="Tahoma" pitchFamily="34" charset="0"/>
                <a:cs typeface="Tahoma" pitchFamily="34" charset="0"/>
              </a:rPr>
              <a:t>Revise policies;</a:t>
            </a:r>
          </a:p>
          <a:p>
            <a:pPr lvl="1">
              <a:buClr>
                <a:schemeClr val="tx1"/>
              </a:buClr>
              <a:buSzPct val="80000"/>
              <a:buFont typeface="Arial" pitchFamily="34" charset="0"/>
              <a:buChar char="•"/>
              <a:defRPr/>
            </a:pPr>
            <a:r>
              <a:rPr lang="en-US" sz="2800" dirty="0" smtClean="0">
                <a:solidFill>
                  <a:schemeClr val="tx1"/>
                </a:solidFill>
                <a:latin typeface="Tahoma" pitchFamily="34" charset="0"/>
                <a:cs typeface="Tahoma" pitchFamily="34" charset="0"/>
              </a:rPr>
              <a:t>Establish procedures for compliance;</a:t>
            </a:r>
          </a:p>
          <a:p>
            <a:pPr lvl="1">
              <a:buClr>
                <a:schemeClr val="tx1"/>
              </a:buClr>
              <a:buSzPct val="80000"/>
              <a:buFont typeface="Arial" pitchFamily="34" charset="0"/>
              <a:buChar char="•"/>
              <a:defRPr/>
            </a:pPr>
            <a:r>
              <a:rPr lang="en-US" sz="2800" dirty="0" smtClean="0">
                <a:solidFill>
                  <a:schemeClr val="tx1"/>
                </a:solidFill>
                <a:latin typeface="Tahoma" pitchFamily="34" charset="0"/>
                <a:cs typeface="Tahoma" pitchFamily="34" charset="0"/>
              </a:rPr>
              <a:t>Train Investigators; and </a:t>
            </a:r>
          </a:p>
          <a:p>
            <a:pPr lvl="1">
              <a:buClr>
                <a:schemeClr val="tx1"/>
              </a:buClr>
              <a:buSzPct val="80000"/>
              <a:buFont typeface="Arial" pitchFamily="34" charset="0"/>
              <a:buChar char="•"/>
              <a:defRPr/>
            </a:pPr>
            <a:r>
              <a:rPr lang="en-US" sz="2800" dirty="0" smtClean="0">
                <a:solidFill>
                  <a:schemeClr val="tx1"/>
                </a:solidFill>
                <a:latin typeface="Tahoma" pitchFamily="34" charset="0"/>
                <a:cs typeface="Tahoma" pitchFamily="34" charset="0"/>
              </a:rPr>
              <a:t>Continue to report FCOIs to NIH.</a:t>
            </a:r>
          </a:p>
          <a:p>
            <a:pPr lvl="1">
              <a:buClr>
                <a:schemeClr val="tx1"/>
              </a:buClr>
              <a:buSzPct val="80000"/>
              <a:buFont typeface="Arial" pitchFamily="34" charset="0"/>
              <a:buChar char="•"/>
              <a:defRPr/>
            </a:pPr>
            <a:endParaRPr lang="en-US" sz="1800" dirty="0" smtClean="0">
              <a:solidFill>
                <a:schemeClr val="tx1"/>
              </a:solidFill>
              <a:latin typeface="Tahoma" pitchFamily="34" charset="0"/>
              <a:cs typeface="Tahoma" pitchFamily="34" charset="0"/>
            </a:endParaRPr>
          </a:p>
          <a:p>
            <a:pPr lvl="0">
              <a:buClrTx/>
              <a:buFont typeface="Wingdings" pitchFamily="2" charset="2"/>
              <a:buChar char="§"/>
            </a:pPr>
            <a:r>
              <a:rPr lang="en-US" sz="2800" dirty="0" smtClean="0">
                <a:latin typeface="Tahoma" pitchFamily="34" charset="0"/>
                <a:cs typeface="Tahoma" pitchFamily="34" charset="0"/>
              </a:rPr>
              <a:t>Institutions that implement the regulation prior to August 24, 2012 signify their compliance by making the institutional FCOI policy publicly accessible. </a:t>
            </a:r>
          </a:p>
          <a:p>
            <a:endParaRPr lang="en-US" dirty="0"/>
          </a:p>
        </p:txBody>
      </p:sp>
      <p:sp>
        <p:nvSpPr>
          <p:cNvPr id="3" name="Slide Number Placeholder 2"/>
          <p:cNvSpPr>
            <a:spLocks noGrp="1"/>
          </p:cNvSpPr>
          <p:nvPr>
            <p:ph type="sldNum" sz="quarter" idx="12"/>
          </p:nvPr>
        </p:nvSpPr>
        <p:spPr/>
        <p:txBody>
          <a:bodyPr/>
          <a:lstStyle/>
          <a:p>
            <a:pPr>
              <a:defRPr/>
            </a:pPr>
            <a:fld id="{D156A5F6-AED3-4F5B-A348-FB108D4504FE}" type="slidenum">
              <a:rPr lang="en-US" smtClean="0"/>
              <a:pPr>
                <a:defRPr/>
              </a:pPr>
              <a:t>7</a:t>
            </a:fld>
            <a:endParaRPr lang="en-US"/>
          </a:p>
        </p:txBody>
      </p:sp>
      <p:sp>
        <p:nvSpPr>
          <p:cNvPr id="4" name="Title 3"/>
          <p:cNvSpPr>
            <a:spLocks noGrp="1"/>
          </p:cNvSpPr>
          <p:nvPr>
            <p:ph type="title"/>
          </p:nvPr>
        </p:nvSpPr>
        <p:spPr>
          <a:xfrm>
            <a:off x="0" y="0"/>
            <a:ext cx="9144000" cy="1143000"/>
          </a:xfrm>
        </p:spPr>
        <p:txBody>
          <a:bodyPr/>
          <a:lstStyle/>
          <a:p>
            <a:pPr algn="ctr"/>
            <a:r>
              <a:rPr lang="en-US" dirty="0" smtClean="0">
                <a:latin typeface="Tahoma" pitchFamily="34" charset="0"/>
              </a:rPr>
              <a:t>2011 Revised FCOI Regulation</a:t>
            </a:r>
            <a:endParaRPr lang="en-US" dirty="0"/>
          </a:p>
        </p:txBody>
      </p:sp>
    </p:spTree>
  </p:cSld>
  <p:clrMapOvr>
    <a:masterClrMapping/>
  </p:clrMapOvr>
  <p:transition spd="med">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7603" name="Rectangle 3"/>
          <p:cNvSpPr>
            <a:spLocks noGrp="1" noChangeArrowheads="1"/>
          </p:cNvSpPr>
          <p:nvPr>
            <p:ph idx="1"/>
          </p:nvPr>
        </p:nvSpPr>
        <p:spPr>
          <a:xfrm>
            <a:off x="457200" y="1828800"/>
            <a:ext cx="8229600" cy="4343400"/>
          </a:xfrm>
        </p:spPr>
        <p:txBody>
          <a:bodyPr/>
          <a:lstStyle/>
          <a:p>
            <a:pPr eaLnBrk="1" hangingPunct="1">
              <a:buNone/>
              <a:defRPr/>
            </a:pPr>
            <a:r>
              <a:rPr lang="en-US" sz="2800" dirty="0" smtClean="0">
                <a:solidFill>
                  <a:schemeClr val="tx1"/>
                </a:solidFill>
              </a:rPr>
              <a:t>  </a:t>
            </a:r>
            <a:r>
              <a:rPr lang="en-US" sz="2800" dirty="0" smtClean="0">
                <a:latin typeface="Tahoma" pitchFamily="34" charset="0"/>
                <a:cs typeface="Tahoma" pitchFamily="34" charset="0"/>
              </a:rPr>
              <a:t>This regulation promotes objectivity in research by establishing standards that provide a reasonable expectation that the design, conduct, and reporting of research funded under NIH grants or cooperative agreements will be free from bias resulting from Investigator financial conflicts of interest.  </a:t>
            </a:r>
            <a:endParaRPr lang="en-US" sz="3200" dirty="0" smtClean="0">
              <a:latin typeface="Tahoma" pitchFamily="34" charset="0"/>
              <a:cs typeface="Tahoma" pitchFamily="34" charset="0"/>
            </a:endParaRPr>
          </a:p>
          <a:p>
            <a:pPr eaLnBrk="1" hangingPunct="1">
              <a:defRPr/>
            </a:pPr>
            <a:endParaRPr lang="en-US" dirty="0" smtClean="0"/>
          </a:p>
          <a:p>
            <a:pPr eaLnBrk="1" hangingPunct="1">
              <a:defRPr/>
            </a:pPr>
            <a:endParaRPr lang="en-US" dirty="0" smtClean="0"/>
          </a:p>
        </p:txBody>
      </p:sp>
      <p:sp>
        <p:nvSpPr>
          <p:cNvPr id="4" name="Slide Number Placeholder 5"/>
          <p:cNvSpPr>
            <a:spLocks noGrp="1"/>
          </p:cNvSpPr>
          <p:nvPr>
            <p:ph type="sldNum" sz="quarter" idx="12"/>
          </p:nvPr>
        </p:nvSpPr>
        <p:spPr/>
        <p:txBody>
          <a:bodyPr/>
          <a:lstStyle/>
          <a:p>
            <a:pPr>
              <a:defRPr/>
            </a:pPr>
            <a:fld id="{22DD4D1E-20A8-4380-A41D-44003D44C717}" type="slidenum">
              <a:rPr lang="en-US"/>
              <a:pPr>
                <a:defRPr/>
              </a:pPr>
              <a:t>8</a:t>
            </a:fld>
            <a:endParaRPr lang="en-US"/>
          </a:p>
        </p:txBody>
      </p:sp>
      <p:sp>
        <p:nvSpPr>
          <p:cNvPr id="537602" name="Rectangle 2"/>
          <p:cNvSpPr>
            <a:spLocks noGrp="1" noChangeArrowheads="1"/>
          </p:cNvSpPr>
          <p:nvPr>
            <p:ph type="title"/>
          </p:nvPr>
        </p:nvSpPr>
        <p:spPr>
          <a:xfrm>
            <a:off x="381000" y="228601"/>
            <a:ext cx="8382000" cy="1066799"/>
          </a:xfrm>
        </p:spPr>
        <p:txBody>
          <a:bodyPr>
            <a:noAutofit/>
          </a:bodyPr>
          <a:lstStyle/>
          <a:p>
            <a:pPr algn="ctr" eaLnBrk="1" hangingPunct="1">
              <a:defRPr/>
            </a:pPr>
            <a:r>
              <a:rPr lang="en-US" dirty="0" smtClean="0">
                <a:latin typeface="Tahoma" pitchFamily="34" charset="0"/>
                <a:cs typeface="Tahoma" pitchFamily="34" charset="0"/>
              </a:rPr>
              <a:t>What is the Purpose of the Regulation?</a:t>
            </a:r>
          </a:p>
        </p:txBody>
      </p:sp>
    </p:spTree>
  </p:cSld>
  <p:clrMapOvr>
    <a:masterClrMapping/>
  </p:clrMapOvr>
  <p:transition spd="med">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83" name="Rectangle 3"/>
          <p:cNvSpPr>
            <a:spLocks noGrp="1" noChangeArrowheads="1"/>
          </p:cNvSpPr>
          <p:nvPr>
            <p:ph type="title"/>
          </p:nvPr>
        </p:nvSpPr>
        <p:spPr>
          <a:xfrm>
            <a:off x="304800" y="228600"/>
            <a:ext cx="8610600" cy="563563"/>
          </a:xfrm>
          <a:noFill/>
          <a:ln/>
        </p:spPr>
        <p:txBody>
          <a:bodyPr>
            <a:noAutofit/>
          </a:bodyPr>
          <a:lstStyle/>
          <a:p>
            <a:r>
              <a:rPr lang="en-US" sz="4000" b="1" dirty="0" smtClean="0">
                <a:solidFill>
                  <a:schemeClr val="bg2">
                    <a:lumMod val="25000"/>
                  </a:schemeClr>
                </a:solidFill>
                <a:latin typeface="Tahoma" pitchFamily="34" charset="0"/>
                <a:cs typeface="Tahoma" pitchFamily="34" charset="0"/>
              </a:rPr>
              <a:t>FCOI</a:t>
            </a:r>
            <a:r>
              <a:rPr lang="en-US" sz="4000" b="1" dirty="0" smtClean="0">
                <a:solidFill>
                  <a:schemeClr val="bg2">
                    <a:lumMod val="25000"/>
                  </a:schemeClr>
                </a:solidFill>
                <a:effectLst/>
                <a:latin typeface="Tahoma" pitchFamily="34" charset="0"/>
                <a:cs typeface="Tahoma" pitchFamily="34" charset="0"/>
              </a:rPr>
              <a:t> </a:t>
            </a:r>
            <a:r>
              <a:rPr lang="en-US" sz="4000" b="1" dirty="0" smtClean="0">
                <a:solidFill>
                  <a:schemeClr val="bg2">
                    <a:lumMod val="25000"/>
                  </a:schemeClr>
                </a:solidFill>
                <a:latin typeface="Tahoma" pitchFamily="34" charset="0"/>
                <a:cs typeface="Tahoma" pitchFamily="34" charset="0"/>
              </a:rPr>
              <a:t>Regulations Framework</a:t>
            </a:r>
          </a:p>
        </p:txBody>
      </p:sp>
      <p:pic>
        <p:nvPicPr>
          <p:cNvPr id="532484" name="Picture 4" descr="MCj02812460000[1]"/>
          <p:cNvPicPr>
            <a:picLocks noChangeAspect="1" noChangeArrowheads="1"/>
          </p:cNvPicPr>
          <p:nvPr/>
        </p:nvPicPr>
        <p:blipFill>
          <a:blip r:embed="rId3" cstate="print"/>
          <a:srcRect/>
          <a:stretch>
            <a:fillRect/>
          </a:stretch>
        </p:blipFill>
        <p:spPr bwMode="auto">
          <a:xfrm>
            <a:off x="3581400" y="2574925"/>
            <a:ext cx="1995488" cy="2057400"/>
          </a:xfrm>
          <a:prstGeom prst="rect">
            <a:avLst/>
          </a:prstGeom>
          <a:noFill/>
        </p:spPr>
      </p:pic>
      <p:sp>
        <p:nvSpPr>
          <p:cNvPr id="532486" name="Text Box 6"/>
          <p:cNvSpPr txBox="1">
            <a:spLocks noChangeArrowheads="1"/>
          </p:cNvSpPr>
          <p:nvPr/>
        </p:nvSpPr>
        <p:spPr bwMode="auto">
          <a:xfrm>
            <a:off x="5715000" y="2574925"/>
            <a:ext cx="3272306" cy="707886"/>
          </a:xfrm>
          <a:prstGeom prst="rect">
            <a:avLst/>
          </a:prstGeom>
          <a:noFill/>
          <a:ln w="9525">
            <a:noFill/>
            <a:miter lim="800000"/>
            <a:headEnd/>
            <a:tailEnd/>
          </a:ln>
          <a:effectLst/>
        </p:spPr>
        <p:txBody>
          <a:bodyPr wrap="none">
            <a:spAutoFit/>
          </a:bodyPr>
          <a:lstStyle/>
          <a:p>
            <a:pPr fontAlgn="auto">
              <a:spcBef>
                <a:spcPts val="0"/>
              </a:spcBef>
              <a:spcAft>
                <a:spcPts val="0"/>
              </a:spcAft>
            </a:pPr>
            <a:r>
              <a:rPr lang="en-US" sz="2000" b="1" dirty="0" smtClean="0">
                <a:solidFill>
                  <a:srgbClr val="006600"/>
                </a:solidFill>
                <a:effectLst>
                  <a:outerShdw blurRad="38100" dist="38100" dir="2700000" algn="tl">
                    <a:srgbClr val="C0C0C0"/>
                  </a:outerShdw>
                </a:effectLst>
                <a:latin typeface="Calibri"/>
              </a:rPr>
              <a:t>Compliance with Regulations</a:t>
            </a:r>
            <a:endParaRPr lang="en-US" sz="2000" b="1" dirty="0">
              <a:solidFill>
                <a:srgbClr val="006600"/>
              </a:solidFill>
              <a:effectLst>
                <a:outerShdw blurRad="38100" dist="38100" dir="2700000" algn="tl">
                  <a:srgbClr val="C0C0C0"/>
                </a:outerShdw>
              </a:effectLst>
              <a:latin typeface="Calibri"/>
            </a:endParaRPr>
          </a:p>
          <a:p>
            <a:pPr fontAlgn="auto">
              <a:spcBef>
                <a:spcPts val="0"/>
              </a:spcBef>
              <a:spcAft>
                <a:spcPts val="0"/>
              </a:spcAft>
            </a:pPr>
            <a:r>
              <a:rPr lang="en-US" sz="2000" b="1" dirty="0" smtClean="0">
                <a:solidFill>
                  <a:srgbClr val="006600"/>
                </a:solidFill>
                <a:effectLst>
                  <a:outerShdw blurRad="38100" dist="38100" dir="2700000" algn="tl">
                    <a:srgbClr val="C0C0C0"/>
                  </a:outerShdw>
                </a:effectLst>
                <a:latin typeface="Calibri"/>
              </a:rPr>
              <a:t>Reporting to NIH</a:t>
            </a:r>
            <a:endParaRPr lang="en-US" sz="2000" b="1" dirty="0">
              <a:solidFill>
                <a:srgbClr val="006600"/>
              </a:solidFill>
              <a:effectLst>
                <a:outerShdw blurRad="38100" dist="38100" dir="2700000" algn="tl">
                  <a:srgbClr val="C0C0C0"/>
                </a:outerShdw>
              </a:effectLst>
              <a:latin typeface="Calibri"/>
            </a:endParaRPr>
          </a:p>
        </p:txBody>
      </p:sp>
      <p:sp>
        <p:nvSpPr>
          <p:cNvPr id="532487" name="Text Box 7"/>
          <p:cNvSpPr txBox="1">
            <a:spLocks noChangeArrowheads="1"/>
          </p:cNvSpPr>
          <p:nvPr/>
        </p:nvSpPr>
        <p:spPr bwMode="auto">
          <a:xfrm>
            <a:off x="762000" y="3048000"/>
            <a:ext cx="2434962" cy="1631216"/>
          </a:xfrm>
          <a:prstGeom prst="rect">
            <a:avLst/>
          </a:prstGeom>
          <a:noFill/>
          <a:ln w="9525">
            <a:noFill/>
            <a:miter lim="800000"/>
            <a:headEnd/>
            <a:tailEnd/>
          </a:ln>
          <a:effectLst/>
        </p:spPr>
        <p:txBody>
          <a:bodyPr wrap="none">
            <a:spAutoFit/>
          </a:bodyPr>
          <a:lstStyle/>
          <a:p>
            <a:pPr fontAlgn="auto">
              <a:spcBef>
                <a:spcPts val="0"/>
              </a:spcBef>
              <a:spcAft>
                <a:spcPts val="0"/>
              </a:spcAft>
            </a:pPr>
            <a:r>
              <a:rPr lang="en-US" sz="2000" b="1" dirty="0">
                <a:solidFill>
                  <a:srgbClr val="006600"/>
                </a:solidFill>
                <a:effectLst>
                  <a:outerShdw blurRad="38100" dist="38100" dir="2700000" algn="tl">
                    <a:srgbClr val="C0C0C0"/>
                  </a:outerShdw>
                </a:effectLst>
                <a:latin typeface="Calibri"/>
              </a:rPr>
              <a:t>Institutional Policy</a:t>
            </a:r>
          </a:p>
          <a:p>
            <a:pPr fontAlgn="auto">
              <a:spcBef>
                <a:spcPts val="0"/>
              </a:spcBef>
              <a:spcAft>
                <a:spcPts val="0"/>
              </a:spcAft>
            </a:pPr>
            <a:r>
              <a:rPr lang="en-US" sz="2000" b="1" dirty="0" smtClean="0">
                <a:solidFill>
                  <a:srgbClr val="006600"/>
                </a:solidFill>
                <a:effectLst>
                  <a:outerShdw blurRad="38100" dist="38100" dir="2700000" algn="tl">
                    <a:srgbClr val="C0C0C0"/>
                  </a:outerShdw>
                </a:effectLst>
                <a:latin typeface="Calibri"/>
              </a:rPr>
              <a:t>Implementation</a:t>
            </a:r>
          </a:p>
          <a:p>
            <a:pPr fontAlgn="auto">
              <a:spcBef>
                <a:spcPts val="0"/>
              </a:spcBef>
              <a:spcAft>
                <a:spcPts val="0"/>
              </a:spcAft>
            </a:pPr>
            <a:r>
              <a:rPr lang="en-US" sz="2000" b="1" dirty="0" smtClean="0">
                <a:solidFill>
                  <a:srgbClr val="006600"/>
                </a:solidFill>
                <a:effectLst>
                  <a:outerShdw blurRad="38100" dist="38100" dir="2700000" algn="tl">
                    <a:srgbClr val="C0C0C0"/>
                  </a:outerShdw>
                </a:effectLst>
                <a:latin typeface="Calibri"/>
              </a:rPr>
              <a:t>Evaluation of SFI</a:t>
            </a:r>
          </a:p>
          <a:p>
            <a:pPr fontAlgn="auto">
              <a:spcBef>
                <a:spcPts val="0"/>
              </a:spcBef>
              <a:spcAft>
                <a:spcPts val="0"/>
              </a:spcAft>
            </a:pPr>
            <a:r>
              <a:rPr lang="en-US" sz="2000" b="1" dirty="0" smtClean="0">
                <a:solidFill>
                  <a:srgbClr val="006600"/>
                </a:solidFill>
                <a:effectLst>
                  <a:outerShdw blurRad="38100" dist="38100" dir="2700000" algn="tl">
                    <a:srgbClr val="C0C0C0"/>
                  </a:outerShdw>
                </a:effectLst>
                <a:latin typeface="Calibri"/>
              </a:rPr>
              <a:t>Identification of FCOI</a:t>
            </a:r>
            <a:endParaRPr lang="en-US" sz="2000" b="1" dirty="0">
              <a:solidFill>
                <a:srgbClr val="006600"/>
              </a:solidFill>
              <a:effectLst>
                <a:outerShdw blurRad="38100" dist="38100" dir="2700000" algn="tl">
                  <a:srgbClr val="C0C0C0"/>
                </a:outerShdw>
              </a:effectLst>
              <a:latin typeface="Calibri"/>
            </a:endParaRPr>
          </a:p>
          <a:p>
            <a:pPr fontAlgn="auto">
              <a:spcBef>
                <a:spcPts val="0"/>
              </a:spcBef>
              <a:spcAft>
                <a:spcPts val="0"/>
              </a:spcAft>
            </a:pPr>
            <a:r>
              <a:rPr lang="en-US" sz="2000" b="1" dirty="0" smtClean="0">
                <a:solidFill>
                  <a:srgbClr val="006600"/>
                </a:solidFill>
                <a:effectLst>
                  <a:outerShdw blurRad="38100" dist="38100" dir="2700000" algn="tl">
                    <a:srgbClr val="C0C0C0"/>
                  </a:outerShdw>
                </a:effectLst>
                <a:latin typeface="Calibri"/>
              </a:rPr>
              <a:t>Management</a:t>
            </a:r>
            <a:endParaRPr lang="en-US" sz="2000" b="1" dirty="0">
              <a:solidFill>
                <a:srgbClr val="006600"/>
              </a:solidFill>
              <a:effectLst>
                <a:outerShdw blurRad="38100" dist="38100" dir="2700000" algn="tl">
                  <a:srgbClr val="C0C0C0"/>
                </a:outerShdw>
              </a:effectLst>
              <a:latin typeface="Calibri"/>
            </a:endParaRPr>
          </a:p>
        </p:txBody>
      </p:sp>
      <p:sp>
        <p:nvSpPr>
          <p:cNvPr id="532488" name="Text Box 8"/>
          <p:cNvSpPr txBox="1">
            <a:spLocks noChangeArrowheads="1"/>
          </p:cNvSpPr>
          <p:nvPr/>
        </p:nvSpPr>
        <p:spPr bwMode="auto">
          <a:xfrm>
            <a:off x="3810000" y="4597400"/>
            <a:ext cx="1294265" cy="400110"/>
          </a:xfrm>
          <a:prstGeom prst="rect">
            <a:avLst/>
          </a:prstGeom>
          <a:noFill/>
          <a:ln w="9525">
            <a:noFill/>
            <a:miter lim="800000"/>
            <a:headEnd/>
            <a:tailEnd/>
          </a:ln>
          <a:effectLst/>
        </p:spPr>
        <p:txBody>
          <a:bodyPr wrap="none">
            <a:spAutoFit/>
          </a:bodyPr>
          <a:lstStyle/>
          <a:p>
            <a:pPr fontAlgn="auto">
              <a:spcBef>
                <a:spcPts val="0"/>
              </a:spcBef>
              <a:spcAft>
                <a:spcPts val="0"/>
              </a:spcAft>
            </a:pPr>
            <a:r>
              <a:rPr lang="en-US" sz="2000" b="1">
                <a:solidFill>
                  <a:srgbClr val="006600"/>
                </a:solidFill>
                <a:effectLst>
                  <a:outerShdw blurRad="38100" dist="38100" dir="2700000" algn="tl">
                    <a:srgbClr val="C0C0C0"/>
                  </a:outerShdw>
                </a:effectLst>
                <a:latin typeface="Calibri"/>
              </a:rPr>
              <a:t>Institution</a:t>
            </a:r>
          </a:p>
        </p:txBody>
      </p:sp>
      <p:pic>
        <p:nvPicPr>
          <p:cNvPr id="532485" name="Picture 5" descr="MCj02382860000[1]"/>
          <p:cNvPicPr>
            <a:picLocks noChangeAspect="1" noChangeArrowheads="1"/>
          </p:cNvPicPr>
          <p:nvPr/>
        </p:nvPicPr>
        <p:blipFill>
          <a:blip r:embed="rId4" cstate="print"/>
          <a:srcRect/>
          <a:stretch>
            <a:fillRect/>
          </a:stretch>
        </p:blipFill>
        <p:spPr bwMode="auto">
          <a:xfrm>
            <a:off x="914400" y="1147763"/>
            <a:ext cx="1524000" cy="1138237"/>
          </a:xfrm>
          <a:prstGeom prst="rect">
            <a:avLst/>
          </a:prstGeom>
          <a:noFill/>
        </p:spPr>
      </p:pic>
      <p:sp>
        <p:nvSpPr>
          <p:cNvPr id="532489" name="Text Box 9"/>
          <p:cNvSpPr txBox="1">
            <a:spLocks noChangeArrowheads="1"/>
          </p:cNvSpPr>
          <p:nvPr/>
        </p:nvSpPr>
        <p:spPr bwMode="auto">
          <a:xfrm>
            <a:off x="2619375" y="1279525"/>
            <a:ext cx="4007251" cy="707886"/>
          </a:xfrm>
          <a:prstGeom prst="rect">
            <a:avLst/>
          </a:prstGeom>
          <a:noFill/>
          <a:ln w="9525">
            <a:noFill/>
            <a:miter lim="800000"/>
            <a:headEnd/>
            <a:tailEnd/>
          </a:ln>
          <a:effectLst/>
        </p:spPr>
        <p:txBody>
          <a:bodyPr wrap="none">
            <a:spAutoFit/>
          </a:bodyPr>
          <a:lstStyle/>
          <a:p>
            <a:pPr fontAlgn="auto">
              <a:spcBef>
                <a:spcPts val="0"/>
              </a:spcBef>
              <a:spcAft>
                <a:spcPts val="0"/>
              </a:spcAft>
            </a:pPr>
            <a:r>
              <a:rPr lang="en-US" sz="2000" b="1" dirty="0">
                <a:solidFill>
                  <a:srgbClr val="C00000"/>
                </a:solidFill>
                <a:effectLst>
                  <a:outerShdw blurRad="38100" dist="38100" dir="2700000" algn="tl">
                    <a:srgbClr val="C0C0C0"/>
                  </a:outerShdw>
                </a:effectLst>
                <a:latin typeface="Calibri"/>
              </a:rPr>
              <a:t>Disclosure of SFI</a:t>
            </a:r>
          </a:p>
          <a:p>
            <a:pPr fontAlgn="auto">
              <a:spcBef>
                <a:spcPts val="0"/>
              </a:spcBef>
              <a:spcAft>
                <a:spcPts val="0"/>
              </a:spcAft>
            </a:pPr>
            <a:r>
              <a:rPr lang="en-US" sz="2000" b="1" dirty="0" smtClean="0">
                <a:solidFill>
                  <a:srgbClr val="C00000"/>
                </a:solidFill>
                <a:effectLst>
                  <a:outerShdw blurRad="38100" dist="38100" dir="2700000" algn="tl">
                    <a:srgbClr val="C0C0C0"/>
                  </a:outerShdw>
                </a:effectLst>
                <a:latin typeface="Calibri"/>
              </a:rPr>
              <a:t>Compliance with Institutional Policy</a:t>
            </a:r>
            <a:endParaRPr lang="en-US" sz="2000" b="1" dirty="0">
              <a:solidFill>
                <a:srgbClr val="C00000"/>
              </a:solidFill>
              <a:effectLst>
                <a:outerShdw blurRad="38100" dist="38100" dir="2700000" algn="tl">
                  <a:srgbClr val="C0C0C0"/>
                </a:outerShdw>
              </a:effectLst>
              <a:latin typeface="Calibri"/>
            </a:endParaRPr>
          </a:p>
        </p:txBody>
      </p:sp>
      <p:sp>
        <p:nvSpPr>
          <p:cNvPr id="532490" name="Text Box 10"/>
          <p:cNvSpPr txBox="1">
            <a:spLocks noChangeArrowheads="1"/>
          </p:cNvSpPr>
          <p:nvPr/>
        </p:nvSpPr>
        <p:spPr bwMode="auto">
          <a:xfrm>
            <a:off x="914400" y="2270125"/>
            <a:ext cx="1444113" cy="400110"/>
          </a:xfrm>
          <a:prstGeom prst="rect">
            <a:avLst/>
          </a:prstGeom>
          <a:noFill/>
          <a:ln w="9525">
            <a:noFill/>
            <a:miter lim="800000"/>
            <a:headEnd/>
            <a:tailEnd/>
          </a:ln>
          <a:effectLst/>
        </p:spPr>
        <p:txBody>
          <a:bodyPr wrap="none">
            <a:spAutoFit/>
          </a:bodyPr>
          <a:lstStyle/>
          <a:p>
            <a:pPr fontAlgn="auto">
              <a:spcBef>
                <a:spcPts val="0"/>
              </a:spcBef>
              <a:spcAft>
                <a:spcPts val="0"/>
              </a:spcAft>
            </a:pPr>
            <a:r>
              <a:rPr lang="en-US" sz="2000" b="1" dirty="0">
                <a:solidFill>
                  <a:srgbClr val="C00000"/>
                </a:solidFill>
                <a:effectLst>
                  <a:outerShdw blurRad="38100" dist="38100" dir="2700000" algn="tl">
                    <a:srgbClr val="C0C0C0"/>
                  </a:outerShdw>
                </a:effectLst>
                <a:latin typeface="Calibri"/>
              </a:rPr>
              <a:t>Investigator</a:t>
            </a:r>
          </a:p>
        </p:txBody>
      </p:sp>
      <p:pic>
        <p:nvPicPr>
          <p:cNvPr id="532482" name="Picture 2"/>
          <p:cNvPicPr>
            <a:picLocks noGrp="1" noChangeAspect="1" noChangeArrowheads="1"/>
          </p:cNvPicPr>
          <p:nvPr>
            <p:ph type="body" idx="1"/>
          </p:nvPr>
        </p:nvPicPr>
        <p:blipFill>
          <a:blip r:embed="rId5" cstate="print"/>
          <a:srcRect/>
          <a:stretch>
            <a:fillRect/>
          </a:stretch>
        </p:blipFill>
        <p:spPr>
          <a:xfrm>
            <a:off x="6019800" y="4953000"/>
            <a:ext cx="2590800" cy="1711325"/>
          </a:xfrm>
          <a:noFill/>
          <a:ln/>
        </p:spPr>
      </p:pic>
      <p:sp>
        <p:nvSpPr>
          <p:cNvPr id="532491" name="Text Box 11"/>
          <p:cNvSpPr txBox="1">
            <a:spLocks noChangeArrowheads="1"/>
          </p:cNvSpPr>
          <p:nvPr/>
        </p:nvSpPr>
        <p:spPr bwMode="auto">
          <a:xfrm>
            <a:off x="4419600" y="5546725"/>
            <a:ext cx="1905000" cy="396875"/>
          </a:xfrm>
          <a:prstGeom prst="rect">
            <a:avLst/>
          </a:prstGeom>
          <a:noFill/>
          <a:ln w="9525">
            <a:noFill/>
            <a:miter lim="800000"/>
            <a:headEnd/>
            <a:tailEnd/>
          </a:ln>
          <a:effectLst/>
        </p:spPr>
        <p:txBody>
          <a:bodyPr>
            <a:spAutoFit/>
          </a:bodyPr>
          <a:lstStyle/>
          <a:p>
            <a:pPr fontAlgn="auto">
              <a:spcBef>
                <a:spcPts val="0"/>
              </a:spcBef>
              <a:spcAft>
                <a:spcPts val="0"/>
              </a:spcAft>
            </a:pPr>
            <a:r>
              <a:rPr lang="en-US" sz="2000" b="1" dirty="0">
                <a:solidFill>
                  <a:schemeClr val="accent6">
                    <a:lumMod val="50000"/>
                  </a:schemeClr>
                </a:solidFill>
                <a:effectLst>
                  <a:outerShdw blurRad="38100" dist="38100" dir="2700000" algn="tl">
                    <a:srgbClr val="C0C0C0"/>
                  </a:outerShdw>
                </a:effectLst>
                <a:latin typeface="Calibri"/>
              </a:rPr>
              <a:t>Oversight</a:t>
            </a:r>
          </a:p>
        </p:txBody>
      </p:sp>
      <p:sp>
        <p:nvSpPr>
          <p:cNvPr id="532492" name="Text Box 12"/>
          <p:cNvSpPr txBox="1">
            <a:spLocks noChangeArrowheads="1"/>
          </p:cNvSpPr>
          <p:nvPr/>
        </p:nvSpPr>
        <p:spPr bwMode="auto">
          <a:xfrm>
            <a:off x="7315200" y="4632325"/>
            <a:ext cx="583814" cy="400110"/>
          </a:xfrm>
          <a:prstGeom prst="rect">
            <a:avLst/>
          </a:prstGeom>
          <a:noFill/>
          <a:ln w="9525">
            <a:noFill/>
            <a:miter lim="800000"/>
            <a:headEnd/>
            <a:tailEnd/>
          </a:ln>
          <a:effectLst/>
        </p:spPr>
        <p:txBody>
          <a:bodyPr wrap="none">
            <a:spAutoFit/>
          </a:bodyPr>
          <a:lstStyle/>
          <a:p>
            <a:pPr fontAlgn="auto">
              <a:spcBef>
                <a:spcPts val="0"/>
              </a:spcBef>
              <a:spcAft>
                <a:spcPts val="0"/>
              </a:spcAft>
            </a:pPr>
            <a:r>
              <a:rPr lang="en-US" sz="2000" b="1" dirty="0">
                <a:solidFill>
                  <a:schemeClr val="accent6">
                    <a:lumMod val="50000"/>
                  </a:schemeClr>
                </a:solidFill>
                <a:effectLst>
                  <a:outerShdw blurRad="38100" dist="38100" dir="2700000" algn="tl">
                    <a:srgbClr val="C0C0C0"/>
                  </a:outerShdw>
                </a:effectLst>
                <a:latin typeface="Calibri"/>
              </a:rPr>
              <a:t>NIH</a:t>
            </a:r>
          </a:p>
        </p:txBody>
      </p:sp>
      <p:sp>
        <p:nvSpPr>
          <p:cNvPr id="532493" name="Line 13"/>
          <p:cNvSpPr>
            <a:spLocks noChangeShapeType="1"/>
          </p:cNvSpPr>
          <p:nvPr/>
        </p:nvSpPr>
        <p:spPr bwMode="auto">
          <a:xfrm>
            <a:off x="2971800" y="2574925"/>
            <a:ext cx="609600" cy="381000"/>
          </a:xfrm>
          <a:prstGeom prst="line">
            <a:avLst/>
          </a:prstGeom>
          <a:noFill/>
          <a:ln w="57150">
            <a:solidFill>
              <a:schemeClr val="tx1"/>
            </a:solidFill>
            <a:round/>
            <a:headEnd/>
            <a:tailEnd type="triangle" w="med" len="med"/>
          </a:ln>
          <a:effectLst/>
        </p:spPr>
        <p:txBody>
          <a:bodyPr/>
          <a:lstStyle/>
          <a:p>
            <a:pPr fontAlgn="auto">
              <a:spcBef>
                <a:spcPts val="0"/>
              </a:spcBef>
              <a:spcAft>
                <a:spcPts val="0"/>
              </a:spcAft>
            </a:pPr>
            <a:endParaRPr lang="en-US">
              <a:solidFill>
                <a:prstClr val="black"/>
              </a:solidFill>
              <a:latin typeface="Calibri"/>
            </a:endParaRPr>
          </a:p>
        </p:txBody>
      </p:sp>
      <p:sp>
        <p:nvSpPr>
          <p:cNvPr id="532494" name="Line 14"/>
          <p:cNvSpPr>
            <a:spLocks noChangeShapeType="1"/>
          </p:cNvSpPr>
          <p:nvPr/>
        </p:nvSpPr>
        <p:spPr bwMode="auto">
          <a:xfrm flipH="1" flipV="1">
            <a:off x="3048000" y="2362200"/>
            <a:ext cx="609600" cy="381000"/>
          </a:xfrm>
          <a:prstGeom prst="line">
            <a:avLst/>
          </a:prstGeom>
          <a:noFill/>
          <a:ln w="57150">
            <a:solidFill>
              <a:schemeClr val="tx1"/>
            </a:solidFill>
            <a:round/>
            <a:headEnd/>
            <a:tailEnd type="triangle" w="med" len="med"/>
          </a:ln>
          <a:effectLst/>
        </p:spPr>
        <p:txBody>
          <a:bodyPr/>
          <a:lstStyle/>
          <a:p>
            <a:pPr fontAlgn="auto">
              <a:spcBef>
                <a:spcPts val="0"/>
              </a:spcBef>
              <a:spcAft>
                <a:spcPts val="0"/>
              </a:spcAft>
            </a:pPr>
            <a:endParaRPr lang="en-US">
              <a:solidFill>
                <a:prstClr val="black"/>
              </a:solidFill>
              <a:latin typeface="Calibri"/>
            </a:endParaRPr>
          </a:p>
        </p:txBody>
      </p:sp>
      <p:sp>
        <p:nvSpPr>
          <p:cNvPr id="532495" name="Line 15"/>
          <p:cNvSpPr>
            <a:spLocks noChangeShapeType="1"/>
          </p:cNvSpPr>
          <p:nvPr/>
        </p:nvSpPr>
        <p:spPr bwMode="auto">
          <a:xfrm>
            <a:off x="5791200" y="4479925"/>
            <a:ext cx="914400" cy="533400"/>
          </a:xfrm>
          <a:prstGeom prst="line">
            <a:avLst/>
          </a:prstGeom>
          <a:noFill/>
          <a:ln w="57150">
            <a:solidFill>
              <a:schemeClr val="tx1"/>
            </a:solidFill>
            <a:round/>
            <a:headEnd/>
            <a:tailEnd type="triangle" w="med" len="med"/>
          </a:ln>
          <a:effectLst/>
        </p:spPr>
        <p:txBody>
          <a:bodyPr/>
          <a:lstStyle/>
          <a:p>
            <a:pPr fontAlgn="auto">
              <a:spcBef>
                <a:spcPts val="0"/>
              </a:spcBef>
              <a:spcAft>
                <a:spcPts val="0"/>
              </a:spcAft>
            </a:pPr>
            <a:endParaRPr lang="en-US">
              <a:solidFill>
                <a:prstClr val="black"/>
              </a:solidFill>
              <a:latin typeface="Calibri"/>
            </a:endParaRPr>
          </a:p>
        </p:txBody>
      </p:sp>
      <p:sp>
        <p:nvSpPr>
          <p:cNvPr id="532496" name="Line 16"/>
          <p:cNvSpPr>
            <a:spLocks noChangeShapeType="1"/>
          </p:cNvSpPr>
          <p:nvPr/>
        </p:nvSpPr>
        <p:spPr bwMode="auto">
          <a:xfrm flipH="1" flipV="1">
            <a:off x="5638800" y="4648200"/>
            <a:ext cx="914400" cy="533400"/>
          </a:xfrm>
          <a:prstGeom prst="line">
            <a:avLst/>
          </a:prstGeom>
          <a:noFill/>
          <a:ln w="57150">
            <a:solidFill>
              <a:schemeClr val="tx1"/>
            </a:solidFill>
            <a:round/>
            <a:headEnd/>
            <a:tailEnd type="triangle" w="med" len="med"/>
          </a:ln>
          <a:effectLst/>
        </p:spPr>
        <p:txBody>
          <a:bodyPr/>
          <a:lstStyle/>
          <a:p>
            <a:pPr fontAlgn="auto">
              <a:spcBef>
                <a:spcPts val="0"/>
              </a:spcBef>
              <a:spcAft>
                <a:spcPts val="0"/>
              </a:spcAft>
            </a:pPr>
            <a:endParaRPr lang="en-US">
              <a:solidFill>
                <a:prstClr val="black"/>
              </a:solidFill>
              <a:latin typeface="Calibri"/>
            </a:endParaRPr>
          </a:p>
        </p:txBody>
      </p:sp>
      <p:sp>
        <p:nvSpPr>
          <p:cNvPr id="532497" name="Rectangle 17"/>
          <p:cNvSpPr>
            <a:spLocks noChangeArrowheads="1"/>
          </p:cNvSpPr>
          <p:nvPr/>
        </p:nvSpPr>
        <p:spPr bwMode="auto">
          <a:xfrm>
            <a:off x="1143000" y="6308725"/>
            <a:ext cx="3316934" cy="246221"/>
          </a:xfrm>
          <a:prstGeom prst="rect">
            <a:avLst/>
          </a:prstGeom>
          <a:solidFill>
            <a:schemeClr val="bg1"/>
          </a:solidFill>
          <a:ln w="9525">
            <a:noFill/>
            <a:miter lim="800000"/>
            <a:headEnd/>
            <a:tailEnd/>
          </a:ln>
          <a:effectLst/>
        </p:spPr>
        <p:txBody>
          <a:bodyPr wrap="none">
            <a:spAutoFit/>
          </a:bodyPr>
          <a:lstStyle/>
          <a:p>
            <a:pPr fontAlgn="auto">
              <a:spcBef>
                <a:spcPts val="0"/>
              </a:spcBef>
              <a:spcAft>
                <a:spcPts val="0"/>
              </a:spcAft>
            </a:pPr>
            <a:r>
              <a:rPr lang="en-US" sz="1000" dirty="0">
                <a:solidFill>
                  <a:prstClr val="black"/>
                </a:solidFill>
                <a:effectLst>
                  <a:outerShdw blurRad="38100" dist="38100" dir="2700000" algn="tl">
                    <a:srgbClr val="C0C0C0"/>
                  </a:outerShdw>
                </a:effectLst>
                <a:latin typeface="Calibri"/>
              </a:rPr>
              <a:t>PHS regulation 42 CFR Part 50, Subpart F and 45 CFR </a:t>
            </a:r>
            <a:r>
              <a:rPr lang="en-US" sz="1000">
                <a:solidFill>
                  <a:prstClr val="black"/>
                </a:solidFill>
                <a:effectLst>
                  <a:outerShdw blurRad="38100" dist="38100" dir="2700000" algn="tl">
                    <a:srgbClr val="C0C0C0"/>
                  </a:outerShdw>
                </a:effectLst>
                <a:latin typeface="Calibri"/>
              </a:rPr>
              <a:t>Part </a:t>
            </a:r>
            <a:r>
              <a:rPr lang="en-US" sz="1000" smtClean="0">
                <a:solidFill>
                  <a:prstClr val="black"/>
                </a:solidFill>
                <a:effectLst>
                  <a:outerShdw blurRad="38100" dist="38100" dir="2700000" algn="tl">
                    <a:srgbClr val="C0C0C0"/>
                  </a:outerShdw>
                </a:effectLst>
                <a:latin typeface="Calibri"/>
              </a:rPr>
              <a:t>94</a:t>
            </a:r>
            <a:endParaRPr lang="en-US" sz="1000" dirty="0">
              <a:solidFill>
                <a:prstClr val="black"/>
              </a:solidFill>
              <a:effectLst>
                <a:outerShdw blurRad="38100" dist="38100" dir="2700000" algn="tl">
                  <a:srgbClr val="C0C0C0"/>
                </a:outerShdw>
              </a:effectLst>
              <a:latin typeface="Calibri"/>
            </a:endParaRPr>
          </a:p>
        </p:txBody>
      </p:sp>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1_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22714</TotalTime>
  <Words>3689</Words>
  <Application>Microsoft Office PowerPoint</Application>
  <PresentationFormat>On-screen Show (4:3)</PresentationFormat>
  <Paragraphs>618</Paragraphs>
  <Slides>65</Slides>
  <Notes>58</Notes>
  <HiddenSlides>0</HiddenSlides>
  <MMClips>0</MMClips>
  <ScaleCrop>false</ScaleCrop>
  <HeadingPairs>
    <vt:vector size="4" baseType="variant">
      <vt:variant>
        <vt:lpstr>Theme</vt:lpstr>
      </vt:variant>
      <vt:variant>
        <vt:i4>4</vt:i4>
      </vt:variant>
      <vt:variant>
        <vt:lpstr>Slide Titles</vt:lpstr>
      </vt:variant>
      <vt:variant>
        <vt:i4>65</vt:i4>
      </vt:variant>
    </vt:vector>
  </HeadingPairs>
  <TitlesOfParts>
    <vt:vector size="69" baseType="lpstr">
      <vt:lpstr>Office Theme</vt:lpstr>
      <vt:lpstr>Concourse</vt:lpstr>
      <vt:lpstr>1_Concourse</vt:lpstr>
      <vt:lpstr>1_Office Theme</vt:lpstr>
      <vt:lpstr>Financial Conflict of Interest</vt:lpstr>
      <vt:lpstr>FCOI: What You Need to Know</vt:lpstr>
      <vt:lpstr>Have Questions During the Presentations?</vt:lpstr>
      <vt:lpstr>FCOI 2011 Revised Regulation</vt:lpstr>
      <vt:lpstr>Financial Conflict of Interest (FCOI) Regulation</vt:lpstr>
      <vt:lpstr>2011 Revised FCOI Regulation</vt:lpstr>
      <vt:lpstr>2011 Revised FCOI Regulation</vt:lpstr>
      <vt:lpstr>What is the Purpose of the Regulation?</vt:lpstr>
      <vt:lpstr>FCOI Regulations Framework</vt:lpstr>
      <vt:lpstr>Who is Covered?</vt:lpstr>
      <vt:lpstr>Key Definitions</vt:lpstr>
      <vt:lpstr>Investigator</vt:lpstr>
      <vt:lpstr> Investigator’s Institutional Responsibilities </vt:lpstr>
      <vt:lpstr>Significant Financial Interest (SFI)</vt:lpstr>
      <vt:lpstr>Significant Financial Interest (SFI)</vt:lpstr>
      <vt:lpstr>Significant Financial Interest (SFI)</vt:lpstr>
      <vt:lpstr>SFI  Exclusions</vt:lpstr>
      <vt:lpstr>SFI  Exclusions</vt:lpstr>
      <vt:lpstr>Financial Conflict of Interest (FCOI)</vt:lpstr>
      <vt:lpstr>Senior/Key Personnel</vt:lpstr>
      <vt:lpstr> Overview of Other Changes </vt:lpstr>
      <vt:lpstr>Investigator Disclosure </vt:lpstr>
      <vt:lpstr>Public Accessibility</vt:lpstr>
      <vt:lpstr>Management of FCOI </vt:lpstr>
      <vt:lpstr>FCOI Reporting </vt:lpstr>
      <vt:lpstr>Noncompliance </vt:lpstr>
      <vt:lpstr>Scope</vt:lpstr>
      <vt:lpstr>Subrecipients</vt:lpstr>
      <vt:lpstr>Investigator Training</vt:lpstr>
      <vt:lpstr>HHS/NIH Authority  </vt:lpstr>
      <vt:lpstr>    At the Grantee Institution  </vt:lpstr>
      <vt:lpstr>Institutional Responsibilities</vt:lpstr>
      <vt:lpstr>Institutional Responsibilities:  Maintenance of Records </vt:lpstr>
      <vt:lpstr>Institutional Responsibilities: Application Certification</vt:lpstr>
      <vt:lpstr>Institutional Responsibilities: Application Certification </vt:lpstr>
      <vt:lpstr>Institutional Responsibilities: Designated Institutional Official(s) </vt:lpstr>
      <vt:lpstr>Institutional Responsibilities: Inform Investigators </vt:lpstr>
      <vt:lpstr>Institutional Responsibilities: Investigator Training</vt:lpstr>
      <vt:lpstr>Institutional Responsibilities: Investigator Disclosure of SFIs</vt:lpstr>
      <vt:lpstr>Institutional Responsibilities: Management of FCOIs</vt:lpstr>
      <vt:lpstr>Institutional Responsibilities: FCOI Reporting </vt:lpstr>
      <vt:lpstr>Institutional Responsibilities: Elements of an FCOI Report</vt:lpstr>
      <vt:lpstr>FCOI Reporting</vt:lpstr>
      <vt:lpstr>Investigator SFI Disclosure and Institutional FCOI Reporting Requirements </vt:lpstr>
      <vt:lpstr>Institutional Responsibilities: Subrecipient Requirements </vt:lpstr>
      <vt:lpstr>Institutional Responsibilities: Public Accessibility of FCOIs</vt:lpstr>
      <vt:lpstr>Institutional Responsibilities: Public Accessibility of FCOIs</vt:lpstr>
      <vt:lpstr>Noncompliance</vt:lpstr>
      <vt:lpstr>Institutional Responsibilities: Retrospective Review </vt:lpstr>
      <vt:lpstr>Institutional Responsibilities: Retrospective Review </vt:lpstr>
      <vt:lpstr>Institutional Responsibilities: Mitigation Report </vt:lpstr>
      <vt:lpstr>Slide 52</vt:lpstr>
      <vt:lpstr>Institutional Responsibilities: Enforcement</vt:lpstr>
      <vt:lpstr>Submitting FCOI Reports to NIH</vt:lpstr>
      <vt:lpstr>FCOI Reporting </vt:lpstr>
      <vt:lpstr>eRA Commons FCOI Module:  FCOI Reporting Tool</vt:lpstr>
      <vt:lpstr>eRA Commons FCOI Module:  Future Enhancements </vt:lpstr>
      <vt:lpstr>Slide 58</vt:lpstr>
      <vt:lpstr>At the NIH</vt:lpstr>
      <vt:lpstr>NIH Responsibilities</vt:lpstr>
      <vt:lpstr>NIH Responsibilities</vt:lpstr>
      <vt:lpstr>NIH Responsibilities</vt:lpstr>
      <vt:lpstr>Resources and  Q&amp;A Panel</vt:lpstr>
      <vt:lpstr>Information/Resources</vt:lpstr>
      <vt:lpstr>Questions?</vt:lpstr>
    </vt:vector>
  </TitlesOfParts>
  <Company>OD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kochers</dc:creator>
  <cp:lastModifiedBy>dwyerc</cp:lastModifiedBy>
  <cp:revision>1286</cp:revision>
  <dcterms:created xsi:type="dcterms:W3CDTF">2007-06-22T15:14:55Z</dcterms:created>
  <dcterms:modified xsi:type="dcterms:W3CDTF">2011-11-28T20:04:20Z</dcterms:modified>
</cp:coreProperties>
</file>